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</p:sldIdLst>
  <p:sldSz cy="6858000" cx="12192000"/>
  <p:notesSz cx="6858000" cy="9144000"/>
  <p:embeddedFontLst>
    <p:embeddedFont>
      <p:font typeface="Proxima Nova"/>
      <p:regular r:id="rId55"/>
      <p:bold r:id="rId56"/>
      <p:italic r:id="rId57"/>
      <p:boldItalic r:id="rId58"/>
    </p:embeddedFont>
    <p:embeddedFont>
      <p:font typeface="Tahoma"/>
      <p:regular r:id="rId59"/>
      <p:bold r:id="rId60"/>
    </p:embeddedFont>
    <p:embeddedFont>
      <p:font typeface="Proxima Nova Semibold"/>
      <p:regular r:id="rId61"/>
      <p:bold r:id="rId62"/>
      <p:boldItalic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6A9D93E-8CE4-4D36-B4D5-9FD4A494BF79}">
  <a:tblStyle styleId="{F6A9D93E-8CE4-4D36-B4D5-9FD4A494BF7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DE78E316-6F8F-4CD0-837B-EA480E4D38AE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ProximaNovaSemibold-bold.fntdata"/><Relationship Id="rId61" Type="http://schemas.openxmlformats.org/officeDocument/2006/relationships/font" Target="fonts/ProximaNovaSemibold-regular.fntdata"/><Relationship Id="rId20" Type="http://schemas.openxmlformats.org/officeDocument/2006/relationships/slide" Target="slides/slide15.xml"/><Relationship Id="rId63" Type="http://schemas.openxmlformats.org/officeDocument/2006/relationships/font" Target="fonts/ProximaNovaSemibold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font" Target="fonts/Tahoma-bold.fntdata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font" Target="fonts/ProximaNova-regular.fntdata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font" Target="fonts/ProximaNova-italic.fntdata"/><Relationship Id="rId12" Type="http://schemas.openxmlformats.org/officeDocument/2006/relationships/slide" Target="slides/slide7.xml"/><Relationship Id="rId56" Type="http://schemas.openxmlformats.org/officeDocument/2006/relationships/font" Target="fonts/ProximaNova-bold.fntdata"/><Relationship Id="rId15" Type="http://schemas.openxmlformats.org/officeDocument/2006/relationships/slide" Target="slides/slide10.xml"/><Relationship Id="rId59" Type="http://schemas.openxmlformats.org/officeDocument/2006/relationships/font" Target="fonts/Tahoma-regular.fntdata"/><Relationship Id="rId14" Type="http://schemas.openxmlformats.org/officeDocument/2006/relationships/slide" Target="slides/slide9.xml"/><Relationship Id="rId58" Type="http://schemas.openxmlformats.org/officeDocument/2006/relationships/font" Target="fonts/ProximaNova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nl-BE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84" name="Google Shape;84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1d3242634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103" name="Google Shape;103;g381d3242634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78141c8792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129" name="Google Shape;129;g378141c8792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8141c8792_0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138" name="Google Shape;138;g378141c8792_0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8ea471cec_1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146" name="Google Shape;146;g378ea471cec_1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836064efb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154" name="Google Shape;154;g3836064efb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7fb916bcb9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162" name="Google Shape;162;g37fb916bcb9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7fb916bcb9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171" name="Google Shape;171;g37fb916bcb9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fb916bcb9_0_8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180" name="Google Shape;180;g37fb916bcb9_0_8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190" name="Google Shape;19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200" name="Google Shape;20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209" name="Google Shape;20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218" name="Google Shape;21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8141c8792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226" name="Google Shape;226;g378141c8792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819e345fbf_0_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234" name="Google Shape;234;g3819e345fbf_0_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19e345fbf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243" name="Google Shape;243;g3819e345fbf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819e345fbf_0_16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252" name="Google Shape;252;g3819e345fbf_0_1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78141c8792_0_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260" name="Google Shape;260;g378141c8792_0_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78141c8792_0_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270" name="Google Shape;270;g378141c8792_0_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 </a:t>
            </a:r>
            <a:endParaRPr/>
          </a:p>
        </p:txBody>
      </p:sp>
      <p:sp>
        <p:nvSpPr>
          <p:cNvPr id="278" name="Google Shape;27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286" name="Google Shape;28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7ab48a8b30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294" name="Google Shape;294;g37ab48a8b30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7ab48a8b30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03" name="Google Shape;303;g37ab48a8b30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8033b0e42f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12" name="Google Shape;312;g38033b0e42f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8033b0e42f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20" name="Google Shape;320;g38033b0e42f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8033b0e42f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28" name="Google Shape;328;g38033b0e42f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8033b0e42f_0_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36" name="Google Shape;336;g38033b0e42f_0_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8033b0e42f_0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45" name="Google Shape;345;g38033b0e42f_0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8033b0e42f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53" name="Google Shape;353;g38033b0e42f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7ab48a8b30_0_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61" name="Google Shape;361;g37ab48a8b30_0_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7ab48a8b30_0_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69" name="Google Shape;369;g37ab48a8b30_0_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819e345fbf_0_27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Arianna</a:t>
            </a:r>
            <a:endParaRPr/>
          </a:p>
        </p:txBody>
      </p:sp>
      <p:sp>
        <p:nvSpPr>
          <p:cNvPr id="377" name="Google Shape;377;g3819e345fbf_0_27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78ea471cec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385" name="Google Shape;385;g378ea471cec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7ab48a8b3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393" name="Google Shape;393;g37ab48a8b3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78141c8792_0_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401" name="Google Shape;401;g378141c8792_0_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78141c8792_0_1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409" name="Google Shape;409;g378141c8792_0_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78141c8792_0_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417" name="Google Shape;417;g378141c8792_0_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426" name="Google Shape;426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31" name="Google Shape;431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78141c8792_0_10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438" name="Google Shape;438;g378141c8792_0_10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78141c8792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446" name="Google Shape;446;g378141c8792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451" name="Google Shape;451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78141c8792_0_1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Jessica</a:t>
            </a:r>
            <a:endParaRPr/>
          </a:p>
        </p:txBody>
      </p:sp>
      <p:sp>
        <p:nvSpPr>
          <p:cNvPr id="457" name="Google Shape;457;g378141c8792_0_1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819e345fbf_0_3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466" name="Google Shape;466;g3819e345fbf_0_3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7fb916bcb9_1_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nl-BE"/>
              <a:t>Morad</a:t>
            </a:r>
            <a:endParaRPr/>
          </a:p>
        </p:txBody>
      </p:sp>
      <p:sp>
        <p:nvSpPr>
          <p:cNvPr id="473" name="Google Shape;473;g37fb916bcb9_1_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4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82" name="Google Shape;482;p4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">
  <p:cSld name="Titeldia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>
            <p:ph type="ctrTitle"/>
          </p:nvPr>
        </p:nvSpPr>
        <p:spPr>
          <a:xfrm>
            <a:off x="3962400" y="2398643"/>
            <a:ext cx="7142922" cy="17606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1" i="0" sz="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487" y="363682"/>
            <a:ext cx="3109426" cy="3564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_opsomming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-31531" y="-27433"/>
            <a:ext cx="2806263" cy="5197366"/>
          </a:xfrm>
          <a:custGeom>
            <a:rect b="b" l="l" r="r" t="t"/>
            <a:pathLst>
              <a:path extrusionOk="0" h="5197366" w="2806263">
                <a:moveTo>
                  <a:pt x="31531" y="5197366"/>
                </a:moveTo>
                <a:lnTo>
                  <a:pt x="2806263" y="0"/>
                </a:lnTo>
                <a:lnTo>
                  <a:pt x="0" y="10511"/>
                </a:lnTo>
                <a:lnTo>
                  <a:pt x="31531" y="5197366"/>
                </a:lnTo>
                <a:close/>
              </a:path>
            </a:pathLst>
          </a:custGeom>
          <a:solidFill>
            <a:srgbClr val="88C4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 rot="10800000">
            <a:off x="8245365" y="-7252"/>
            <a:ext cx="3978165" cy="6874061"/>
          </a:xfrm>
          <a:custGeom>
            <a:rect b="b" l="l" r="r" t="t"/>
            <a:pathLst>
              <a:path extrusionOk="0" h="5193511" w="3005595">
                <a:moveTo>
                  <a:pt x="31531" y="5193511"/>
                </a:moveTo>
                <a:lnTo>
                  <a:pt x="3005595" y="0"/>
                </a:lnTo>
                <a:lnTo>
                  <a:pt x="0" y="6656"/>
                </a:lnTo>
                <a:lnTo>
                  <a:pt x="31531" y="5193511"/>
                </a:lnTo>
                <a:close/>
              </a:path>
            </a:pathLst>
          </a:custGeom>
          <a:solidFill>
            <a:srgbClr val="DD3C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1869736" y="2678906"/>
            <a:ext cx="6585151" cy="3306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Char char="•"/>
              <a:defRPr b="0" i="0" sz="2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800"/>
              <a:buFont typeface="Arial"/>
              <a:buChar char="•"/>
              <a:defRPr b="0" i="0" sz="18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600"/>
              <a:buFont typeface="Arial"/>
              <a:buChar char="•"/>
              <a:defRPr b="0" i="0" sz="16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400"/>
              <a:buFont typeface="Arial"/>
              <a:buChar char="•"/>
              <a:defRPr b="0" i="0" sz="14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200"/>
              <a:buFont typeface="Arial"/>
              <a:buChar char="•"/>
              <a:defRPr b="0" i="0" sz="12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9077737" y="5985289"/>
            <a:ext cx="28181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type="title"/>
          </p:nvPr>
        </p:nvSpPr>
        <p:spPr>
          <a:xfrm>
            <a:off x="1869736" y="622853"/>
            <a:ext cx="7775205" cy="592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  <a:defRPr b="1" i="0" sz="4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5" name="Google Shape;2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3541" y="155864"/>
            <a:ext cx="1108449" cy="127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2">
  <p:cSld name="Titeldia2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962400" y="2398643"/>
            <a:ext cx="7142922" cy="176067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  <a:defRPr b="1" i="0" sz="5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487" y="363682"/>
            <a:ext cx="3109426" cy="3564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" type="blank">
  <p:cSld name="BLANK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-7251"/>
            <a:ext cx="12455225" cy="6857999"/>
          </a:xfrm>
          <a:prstGeom prst="rect">
            <a:avLst/>
          </a:prstGeom>
          <a:solidFill>
            <a:srgbClr val="88C4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0" y="6196273"/>
            <a:ext cx="6240544" cy="6617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  <p:sp>
        <p:nvSpPr>
          <p:cNvPr id="34" name="Google Shape;34;p5"/>
          <p:cNvSpPr/>
          <p:nvPr/>
        </p:nvSpPr>
        <p:spPr>
          <a:xfrm rot="10800000">
            <a:off x="5717988" y="-7251"/>
            <a:ext cx="6755646" cy="6881016"/>
          </a:xfrm>
          <a:custGeom>
            <a:rect b="b" l="l" r="r" t="t"/>
            <a:pathLst>
              <a:path extrusionOk="0" h="5198766" w="5104046">
                <a:moveTo>
                  <a:pt x="2129982" y="5198766"/>
                </a:moveTo>
                <a:lnTo>
                  <a:pt x="5104046" y="5255"/>
                </a:lnTo>
                <a:lnTo>
                  <a:pt x="2078" y="0"/>
                </a:lnTo>
                <a:cubicBezTo>
                  <a:pt x="10109" y="972749"/>
                  <a:pt x="-5682" y="4220538"/>
                  <a:pt x="2349" y="5193287"/>
                </a:cubicBezTo>
                <a:lnTo>
                  <a:pt x="2129982" y="5198766"/>
                </a:lnTo>
                <a:close/>
              </a:path>
            </a:pathLst>
          </a:custGeom>
          <a:solidFill>
            <a:srgbClr val="DD3C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34349" y="6204301"/>
            <a:ext cx="5064777" cy="616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1523" y="322119"/>
            <a:ext cx="3109426" cy="35640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anpasbaar">
  <p:cSld name="Aanpasbaar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_opsomming_object">
  <p:cSld name="Tekst_opsomming_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>
            <a:off x="-31531" y="-27433"/>
            <a:ext cx="2806263" cy="5197366"/>
          </a:xfrm>
          <a:custGeom>
            <a:rect b="b" l="l" r="r" t="t"/>
            <a:pathLst>
              <a:path extrusionOk="0" h="5197366" w="2806263">
                <a:moveTo>
                  <a:pt x="31531" y="5197366"/>
                </a:moveTo>
                <a:lnTo>
                  <a:pt x="2806263" y="0"/>
                </a:lnTo>
                <a:lnTo>
                  <a:pt x="0" y="10511"/>
                </a:lnTo>
                <a:lnTo>
                  <a:pt x="31531" y="5197366"/>
                </a:lnTo>
                <a:close/>
              </a:path>
            </a:pathLst>
          </a:custGeom>
          <a:solidFill>
            <a:srgbClr val="88C4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7"/>
          <p:cNvSpPr/>
          <p:nvPr/>
        </p:nvSpPr>
        <p:spPr>
          <a:xfrm rot="10800000">
            <a:off x="8245365" y="-7252"/>
            <a:ext cx="3978165" cy="6874061"/>
          </a:xfrm>
          <a:custGeom>
            <a:rect b="b" l="l" r="r" t="t"/>
            <a:pathLst>
              <a:path extrusionOk="0" h="5193511" w="3005595">
                <a:moveTo>
                  <a:pt x="31531" y="5193511"/>
                </a:moveTo>
                <a:lnTo>
                  <a:pt x="3005595" y="0"/>
                </a:lnTo>
                <a:lnTo>
                  <a:pt x="0" y="6656"/>
                </a:lnTo>
                <a:lnTo>
                  <a:pt x="31531" y="5193511"/>
                </a:lnTo>
                <a:close/>
              </a:path>
            </a:pathLst>
          </a:custGeom>
          <a:solidFill>
            <a:srgbClr val="DD3C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7"/>
          <p:cNvSpPr txBox="1"/>
          <p:nvPr>
            <p:ph idx="1" type="body"/>
          </p:nvPr>
        </p:nvSpPr>
        <p:spPr>
          <a:xfrm>
            <a:off x="6023941" y="2678906"/>
            <a:ext cx="4630807" cy="3556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D3C07"/>
              </a:buClr>
              <a:buSzPts val="2000"/>
              <a:buNone/>
              <a:defRPr b="0" i="0" sz="2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1" type="ftr"/>
          </p:nvPr>
        </p:nvSpPr>
        <p:spPr>
          <a:xfrm>
            <a:off x="9077737" y="5985289"/>
            <a:ext cx="28181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type="title"/>
          </p:nvPr>
        </p:nvSpPr>
        <p:spPr>
          <a:xfrm>
            <a:off x="1856484" y="616228"/>
            <a:ext cx="7775205" cy="592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  <a:defRPr b="1" i="0" sz="4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2" type="body"/>
          </p:nvPr>
        </p:nvSpPr>
        <p:spPr>
          <a:xfrm>
            <a:off x="1869736" y="2678906"/>
            <a:ext cx="3974473" cy="3556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Char char="•"/>
              <a:defRPr b="0" i="0" sz="2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800"/>
              <a:buFont typeface="Arial"/>
              <a:buChar char="•"/>
              <a:defRPr b="0" i="0" sz="18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600"/>
              <a:buFont typeface="Arial"/>
              <a:buChar char="•"/>
              <a:defRPr b="0" i="0" sz="16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400"/>
              <a:buFont typeface="Arial"/>
              <a:buChar char="•"/>
              <a:defRPr b="0" i="0" sz="14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200"/>
              <a:buFont typeface="Arial"/>
              <a:buChar char="•"/>
              <a:defRPr b="0" i="0" sz="12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45" name="Google Shape;45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3541" y="155864"/>
            <a:ext cx="1108449" cy="127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dia2">
  <p:cSld name="1_Titeldia2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8"/>
          <p:cNvSpPr/>
          <p:nvPr/>
        </p:nvSpPr>
        <p:spPr>
          <a:xfrm>
            <a:off x="0" y="0"/>
            <a:ext cx="12192000" cy="68813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8"/>
          <p:cNvSpPr/>
          <p:nvPr/>
        </p:nvSpPr>
        <p:spPr>
          <a:xfrm>
            <a:off x="-31531" y="-27433"/>
            <a:ext cx="2806263" cy="5197366"/>
          </a:xfrm>
          <a:custGeom>
            <a:rect b="b" l="l" r="r" t="t"/>
            <a:pathLst>
              <a:path extrusionOk="0" h="5197366" w="2806263">
                <a:moveTo>
                  <a:pt x="31531" y="5197366"/>
                </a:moveTo>
                <a:lnTo>
                  <a:pt x="2806263" y="0"/>
                </a:lnTo>
                <a:lnTo>
                  <a:pt x="0" y="10511"/>
                </a:lnTo>
                <a:lnTo>
                  <a:pt x="31531" y="5197366"/>
                </a:lnTo>
                <a:close/>
              </a:path>
            </a:pathLst>
          </a:custGeom>
          <a:solidFill>
            <a:srgbClr val="88C4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8"/>
          <p:cNvSpPr/>
          <p:nvPr/>
        </p:nvSpPr>
        <p:spPr>
          <a:xfrm rot="10800000">
            <a:off x="8245365" y="-7252"/>
            <a:ext cx="3978165" cy="6874061"/>
          </a:xfrm>
          <a:custGeom>
            <a:rect b="b" l="l" r="r" t="t"/>
            <a:pathLst>
              <a:path extrusionOk="0" h="5193511" w="3005595">
                <a:moveTo>
                  <a:pt x="31531" y="5193511"/>
                </a:moveTo>
                <a:lnTo>
                  <a:pt x="3005595" y="0"/>
                </a:lnTo>
                <a:lnTo>
                  <a:pt x="0" y="6656"/>
                </a:lnTo>
                <a:lnTo>
                  <a:pt x="31531" y="5193511"/>
                </a:lnTo>
                <a:close/>
              </a:path>
            </a:pathLst>
          </a:custGeom>
          <a:solidFill>
            <a:srgbClr val="DD3C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8"/>
          <p:cNvSpPr txBox="1"/>
          <p:nvPr>
            <p:ph idx="11" type="ftr"/>
          </p:nvPr>
        </p:nvSpPr>
        <p:spPr>
          <a:xfrm>
            <a:off x="9077737" y="5985289"/>
            <a:ext cx="28181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type="title"/>
          </p:nvPr>
        </p:nvSpPr>
        <p:spPr>
          <a:xfrm>
            <a:off x="2378765" y="2777882"/>
            <a:ext cx="7434469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3541" y="155864"/>
            <a:ext cx="1108449" cy="127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_tussentitel_opsomming">
  <p:cSld name="Tekst_tussentitel_opsomming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/>
          <p:nvPr/>
        </p:nvSpPr>
        <p:spPr>
          <a:xfrm>
            <a:off x="-31531" y="-27433"/>
            <a:ext cx="2806263" cy="5197366"/>
          </a:xfrm>
          <a:custGeom>
            <a:rect b="b" l="l" r="r" t="t"/>
            <a:pathLst>
              <a:path extrusionOk="0" h="5197366" w="2806263">
                <a:moveTo>
                  <a:pt x="31531" y="5197366"/>
                </a:moveTo>
                <a:lnTo>
                  <a:pt x="2806263" y="0"/>
                </a:lnTo>
                <a:lnTo>
                  <a:pt x="0" y="10511"/>
                </a:lnTo>
                <a:lnTo>
                  <a:pt x="31531" y="5197366"/>
                </a:lnTo>
                <a:close/>
              </a:path>
            </a:pathLst>
          </a:custGeom>
          <a:solidFill>
            <a:srgbClr val="88C4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9"/>
          <p:cNvSpPr/>
          <p:nvPr/>
        </p:nvSpPr>
        <p:spPr>
          <a:xfrm rot="10800000">
            <a:off x="8245365" y="-7252"/>
            <a:ext cx="3978165" cy="6874061"/>
          </a:xfrm>
          <a:custGeom>
            <a:rect b="b" l="l" r="r" t="t"/>
            <a:pathLst>
              <a:path extrusionOk="0" h="5193511" w="3005595">
                <a:moveTo>
                  <a:pt x="31531" y="5193511"/>
                </a:moveTo>
                <a:lnTo>
                  <a:pt x="3005595" y="0"/>
                </a:lnTo>
                <a:lnTo>
                  <a:pt x="0" y="6656"/>
                </a:lnTo>
                <a:lnTo>
                  <a:pt x="31531" y="5193511"/>
                </a:lnTo>
                <a:close/>
              </a:path>
            </a:pathLst>
          </a:custGeom>
          <a:solidFill>
            <a:srgbClr val="DD3C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1856485" y="1750185"/>
            <a:ext cx="3479104" cy="677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D3C07"/>
              </a:buClr>
              <a:buSzPts val="2400"/>
              <a:buNone/>
              <a:defRPr b="1" i="0" sz="24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9"/>
          <p:cNvSpPr txBox="1"/>
          <p:nvPr/>
        </p:nvSpPr>
        <p:spPr>
          <a:xfrm>
            <a:off x="9077737" y="5985289"/>
            <a:ext cx="28181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BE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www.cofep.be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9"/>
          <p:cNvSpPr txBox="1"/>
          <p:nvPr>
            <p:ph type="title"/>
          </p:nvPr>
        </p:nvSpPr>
        <p:spPr>
          <a:xfrm>
            <a:off x="1856484" y="604597"/>
            <a:ext cx="9485652" cy="6778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  <a:defRPr b="1" i="0" sz="4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2" type="body"/>
          </p:nvPr>
        </p:nvSpPr>
        <p:spPr>
          <a:xfrm>
            <a:off x="1869736" y="2678906"/>
            <a:ext cx="5935794" cy="3556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Char char="•"/>
              <a:defRPr b="0" i="0" sz="2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800"/>
              <a:buFont typeface="Arial"/>
              <a:buChar char="•"/>
              <a:defRPr b="0" i="0" sz="18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600"/>
              <a:buFont typeface="Arial"/>
              <a:buChar char="•"/>
              <a:defRPr b="0" i="0" sz="16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400"/>
              <a:buFont typeface="Arial"/>
              <a:buChar char="•"/>
              <a:defRPr b="0" i="0" sz="14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D3C07"/>
              </a:buClr>
              <a:buSzPts val="1200"/>
              <a:buFont typeface="Arial"/>
              <a:buChar char="•"/>
              <a:defRPr b="0" i="0" sz="12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61" name="Google Shape;61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3541" y="155864"/>
            <a:ext cx="1108449" cy="127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/>
          <p:nvPr/>
        </p:nvSpPr>
        <p:spPr>
          <a:xfrm>
            <a:off x="-31531" y="-27433"/>
            <a:ext cx="2806263" cy="5197366"/>
          </a:xfrm>
          <a:custGeom>
            <a:rect b="b" l="l" r="r" t="t"/>
            <a:pathLst>
              <a:path extrusionOk="0" h="5197366" w="2806263">
                <a:moveTo>
                  <a:pt x="31531" y="5197366"/>
                </a:moveTo>
                <a:lnTo>
                  <a:pt x="2806263" y="0"/>
                </a:lnTo>
                <a:lnTo>
                  <a:pt x="0" y="10511"/>
                </a:lnTo>
                <a:lnTo>
                  <a:pt x="31531" y="5197366"/>
                </a:lnTo>
                <a:close/>
              </a:path>
            </a:pathLst>
          </a:custGeom>
          <a:solidFill>
            <a:srgbClr val="88C4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0"/>
          <p:cNvSpPr/>
          <p:nvPr/>
        </p:nvSpPr>
        <p:spPr>
          <a:xfrm rot="10800000">
            <a:off x="8245365" y="-7252"/>
            <a:ext cx="3978165" cy="6874061"/>
          </a:xfrm>
          <a:custGeom>
            <a:rect b="b" l="l" r="r" t="t"/>
            <a:pathLst>
              <a:path extrusionOk="0" h="5193511" w="3005595">
                <a:moveTo>
                  <a:pt x="31531" y="5193511"/>
                </a:moveTo>
                <a:lnTo>
                  <a:pt x="3005595" y="0"/>
                </a:lnTo>
                <a:lnTo>
                  <a:pt x="0" y="6656"/>
                </a:lnTo>
                <a:lnTo>
                  <a:pt x="31531" y="5193511"/>
                </a:lnTo>
                <a:close/>
              </a:path>
            </a:pathLst>
          </a:custGeom>
          <a:solidFill>
            <a:srgbClr val="DD3C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  <p:sp>
        <p:nvSpPr>
          <p:cNvPr id="66" name="Google Shape;66;p10"/>
          <p:cNvSpPr txBox="1"/>
          <p:nvPr/>
        </p:nvSpPr>
        <p:spPr>
          <a:xfrm>
            <a:off x="9077737" y="5985289"/>
            <a:ext cx="28181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BE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www.cofep.be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0"/>
          <p:cNvSpPr txBox="1"/>
          <p:nvPr>
            <p:ph type="title"/>
          </p:nvPr>
        </p:nvSpPr>
        <p:spPr>
          <a:xfrm>
            <a:off x="1856484" y="600350"/>
            <a:ext cx="9497316" cy="691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  <a:defRPr b="1" i="0" sz="4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68" name="Google Shape;68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3541" y="155864"/>
            <a:ext cx="1108449" cy="127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/>
          <p:nvPr/>
        </p:nvSpPr>
        <p:spPr>
          <a:xfrm>
            <a:off x="-31531" y="-27433"/>
            <a:ext cx="2806263" cy="5197366"/>
          </a:xfrm>
          <a:custGeom>
            <a:rect b="b" l="l" r="r" t="t"/>
            <a:pathLst>
              <a:path extrusionOk="0" h="5197366" w="2806263">
                <a:moveTo>
                  <a:pt x="31531" y="5197366"/>
                </a:moveTo>
                <a:lnTo>
                  <a:pt x="2806263" y="0"/>
                </a:lnTo>
                <a:lnTo>
                  <a:pt x="0" y="10511"/>
                </a:lnTo>
                <a:lnTo>
                  <a:pt x="31531" y="5197366"/>
                </a:lnTo>
                <a:close/>
              </a:path>
            </a:pathLst>
          </a:custGeom>
          <a:solidFill>
            <a:srgbClr val="88C4B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1"/>
          <p:cNvSpPr/>
          <p:nvPr/>
        </p:nvSpPr>
        <p:spPr>
          <a:xfrm rot="10800000">
            <a:off x="8245365" y="-7252"/>
            <a:ext cx="3978165" cy="6874061"/>
          </a:xfrm>
          <a:custGeom>
            <a:rect b="b" l="l" r="r" t="t"/>
            <a:pathLst>
              <a:path extrusionOk="0" h="5193511" w="3005595">
                <a:moveTo>
                  <a:pt x="31531" y="5193511"/>
                </a:moveTo>
                <a:lnTo>
                  <a:pt x="3005595" y="0"/>
                </a:lnTo>
                <a:lnTo>
                  <a:pt x="0" y="6656"/>
                </a:lnTo>
                <a:lnTo>
                  <a:pt x="31531" y="5193511"/>
                </a:lnTo>
                <a:close/>
              </a:path>
            </a:pathLst>
          </a:custGeom>
          <a:solidFill>
            <a:srgbClr val="DD3C0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  <p:sp>
        <p:nvSpPr>
          <p:cNvPr id="73" name="Google Shape;73;p11"/>
          <p:cNvSpPr txBox="1"/>
          <p:nvPr/>
        </p:nvSpPr>
        <p:spPr>
          <a:xfrm>
            <a:off x="9077737" y="5985289"/>
            <a:ext cx="281814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nl-BE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www.cofep.be</a:t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1"/>
          <p:cNvSpPr txBox="1"/>
          <p:nvPr>
            <p:ph type="title"/>
          </p:nvPr>
        </p:nvSpPr>
        <p:spPr>
          <a:xfrm>
            <a:off x="1856484" y="600350"/>
            <a:ext cx="9497316" cy="691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  <a:defRPr b="1" i="0" sz="4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>
            <a:off x="1869736" y="2678906"/>
            <a:ext cx="5829777" cy="35562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  <a:defRPr b="1" i="1" sz="2000">
                <a:solidFill>
                  <a:srgbClr val="DD3C0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pic>
        <p:nvPicPr>
          <p:cNvPr id="76" name="Google Shape;76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3541" y="155864"/>
            <a:ext cx="1108449" cy="127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/>
          <p:nvPr/>
        </p:nvSpPr>
        <p:spPr>
          <a:xfrm>
            <a:off x="0" y="0"/>
            <a:ext cx="5019300" cy="6858000"/>
          </a:xfrm>
          <a:prstGeom prst="rect">
            <a:avLst/>
          </a:prstGeom>
          <a:solidFill>
            <a:srgbClr val="4B5776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2"/>
          <p:cNvSpPr txBox="1"/>
          <p:nvPr>
            <p:ph type="title"/>
          </p:nvPr>
        </p:nvSpPr>
        <p:spPr>
          <a:xfrm>
            <a:off x="415633" y="667900"/>
            <a:ext cx="4170000" cy="24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>
            <a:off x="415600" y="3187533"/>
            <a:ext cx="4170000" cy="30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•"/>
              <a:defRPr>
                <a:solidFill>
                  <a:schemeClr val="accent2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400"/>
              <a:buChar char="•"/>
              <a:defRPr>
                <a:solidFill>
                  <a:schemeClr val="accent2"/>
                </a:solidFill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Char char="•"/>
              <a:defRPr>
                <a:solidFill>
                  <a:schemeClr val="accent2"/>
                </a:solidFill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>
                <a:solidFill>
                  <a:schemeClr val="accent2"/>
                </a:solidFill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>
                <a:solidFill>
                  <a:schemeClr val="accent2"/>
                </a:solidFill>
              </a:defRPr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>
                <a:solidFill>
                  <a:schemeClr val="accent2"/>
                </a:solidFill>
              </a:defRPr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>
                <a:solidFill>
                  <a:schemeClr val="accent2"/>
                </a:solidFill>
              </a:defRPr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•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BE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client.cofep.be/fr/services/interfor/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belfair.be/fr/edition2026/namur-expo/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1.png"/><Relationship Id="rId6" Type="http://schemas.openxmlformats.org/officeDocument/2006/relationships/image" Target="../media/image2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1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belfair.be/fr/" TargetMode="External"/><Relationship Id="rId4" Type="http://schemas.openxmlformats.org/officeDocument/2006/relationships/hyperlink" Target="https://belfair.be/fr/edition2026/activites/" TargetMode="External"/><Relationship Id="rId5" Type="http://schemas.openxmlformats.org/officeDocument/2006/relationships/hyperlink" Target="https://belfair.be/fr/edition2026/enregistrement/" TargetMode="External"/><Relationship Id="rId6" Type="http://schemas.openxmlformats.org/officeDocument/2006/relationships/hyperlink" Target="https://belfair.be/fr/edition2026/namur-expo/" TargetMode="External"/><Relationship Id="rId7" Type="http://schemas.openxmlformats.org/officeDocument/2006/relationships/hyperlink" Target="https://belfair.be/fr/edition2026/namur/" TargetMode="External"/><Relationship Id="rId8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Relationship Id="rId4" Type="http://schemas.openxmlformats.org/officeDocument/2006/relationships/image" Target="../media/image24.png"/><Relationship Id="rId5" Type="http://schemas.openxmlformats.org/officeDocument/2006/relationships/image" Target="../media/image3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worldskills.be/fr/startechs-days" TargetMode="External"/><Relationship Id="rId4" Type="http://schemas.openxmlformats.org/officeDocument/2006/relationships/hyperlink" Target="https://www.sett-vlaanderen.be/nl/" TargetMode="External"/><Relationship Id="rId5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Relationship Id="rId4" Type="http://schemas.openxmlformats.org/officeDocument/2006/relationships/hyperlink" Target="http://drive.google.com/file/d/16Up7aIIwK019Lj_FynehBD_NQpUjkgf1/view" TargetMode="External"/><Relationship Id="rId5" Type="http://schemas.openxmlformats.org/officeDocument/2006/relationships/image" Target="../media/image2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fempower.penworldwide.org/fr/mini-course/" TargetMode="External"/><Relationship Id="rId4" Type="http://schemas.openxmlformats.org/officeDocument/2006/relationships/image" Target="../media/image1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docs.google.com/forms/d/e/1FAIpQLScy7kznEMjBGQJ3VrQXUSKm-KgHLLyONrI1wU0F6zXjsBt1tQ/viewform" TargetMode="External"/><Relationship Id="rId4" Type="http://schemas.openxmlformats.org/officeDocument/2006/relationships/image" Target="../media/image1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hyperlink" Target="https://client.cofep.be/fr/services/cofeba/subventions/" TargetMode="External"/><Relationship Id="rId4" Type="http://schemas.openxmlformats.org/officeDocument/2006/relationships/image" Target="../media/image1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hyperlink" Target="https://forms.gle/qBNLP3NQNsLYRU9w5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hyperlink" Target="https://www.odoo.com/fr_FR/odoo-enterprise/template?mode=&amp;search=cofep" TargetMode="External"/><Relationship Id="rId4" Type="http://schemas.openxmlformats.org/officeDocument/2006/relationships/image" Target="../media/image11.png"/><Relationship Id="rId5" Type="http://schemas.openxmlformats.org/officeDocument/2006/relationships/image" Target="../media/image26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hyperlink" Target="mailto:morad.tamir@cofep.be" TargetMode="External"/><Relationship Id="rId4" Type="http://schemas.openxmlformats.org/officeDocument/2006/relationships/hyperlink" Target="mailto:jessica.belkouaci@cofep.be" TargetMode="External"/><Relationship Id="rId5" Type="http://schemas.openxmlformats.org/officeDocument/2006/relationships/hyperlink" Target="mailto:jessica.belkouaci@cofep.be" TargetMode="External"/><Relationship Id="rId6" Type="http://schemas.openxmlformats.org/officeDocument/2006/relationships/hyperlink" Target="mailto:arianna.thire@cofep.be" TargetMode="Externa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1.png"/><Relationship Id="rId4" Type="http://schemas.openxmlformats.org/officeDocument/2006/relationships/image" Target="../media/image29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3978825" y="3035947"/>
            <a:ext cx="71430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Meet and Start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2025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398700" y="4174750"/>
            <a:ext cx="4478100" cy="21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WiFi du jour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Réseau: visiteurs.uclmons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Ouvrir une page Internet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Login: opencodiec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MDP: Cod08i8Q</a:t>
            </a:r>
            <a:endParaRPr b="1" sz="2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1869725" y="2678900"/>
            <a:ext cx="7736100" cy="367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Programme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09:00 	- 	10:30 		COFEP info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10:30 	- 	10:45 		Pause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10:45 	- 	12:00 		Odoo updates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12:00 	- 	13:00 		Lunch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13:10 	- 	15:00 		L’IA au sein de nos EVI, intervention de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457200" lvl="0" marL="2743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Monsieur Rochane Kherbouche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457200" lvl="0" marL="2743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Professeur à l’Université de Lille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93" name="Google Shape;93;p14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94" name="Google Shape;94;p14"/>
          <p:cNvSpPr txBox="1"/>
          <p:nvPr>
            <p:ph type="title"/>
          </p:nvPr>
        </p:nvSpPr>
        <p:spPr>
          <a:xfrm>
            <a:off x="2576425" y="622850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Meet and Start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53790" y="1366749"/>
            <a:ext cx="3237005" cy="44928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ctrTitle"/>
          </p:nvPr>
        </p:nvSpPr>
        <p:spPr>
          <a:xfrm>
            <a:off x="3978825" y="3035947"/>
            <a:ext cx="71430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COFEP info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22225" y="3506301"/>
            <a:ext cx="4844046" cy="242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29575" y="3506299"/>
            <a:ext cx="5528199" cy="2420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/>
          <p:nvPr/>
        </p:nvSpPr>
        <p:spPr>
          <a:xfrm>
            <a:off x="10088334" y="3106345"/>
            <a:ext cx="344700" cy="6453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88C4BC"/>
          </a:solidFill>
          <a:ln cap="flat" cmpd="sng" w="9525">
            <a:solidFill>
              <a:srgbClr val="88C4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6467432" y="3106345"/>
            <a:ext cx="344700" cy="645300"/>
          </a:xfrm>
          <a:prstGeom prst="curvedLeft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88C4BC"/>
          </a:solidFill>
          <a:ln cap="flat" cmpd="sng" w="9525">
            <a:solidFill>
              <a:srgbClr val="88C4B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6"/>
          <p:cNvSpPr txBox="1"/>
          <p:nvPr>
            <p:ph idx="1" type="body"/>
          </p:nvPr>
        </p:nvSpPr>
        <p:spPr>
          <a:xfrm>
            <a:off x="1725850" y="2122575"/>
            <a:ext cx="7736100" cy="11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Portail des utilisateurs (https://client.cofep.be)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br>
              <a:rPr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</a:br>
            <a:r>
              <a:rPr lang="nl-BE">
                <a:solidFill>
                  <a:srgbClr val="88C4BC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Nouvelle structure </a:t>
            </a:r>
            <a:endParaRPr>
              <a:solidFill>
                <a:srgbClr val="88C4BC"/>
              </a:solidFill>
              <a:highlight>
                <a:srgbClr val="FFFF00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Menu: 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1" name="Google Shape;111;p16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12" name="Google Shape;112;p16"/>
          <p:cNvSpPr txBox="1"/>
          <p:nvPr>
            <p:ph type="title"/>
          </p:nvPr>
        </p:nvSpPr>
        <p:spPr>
          <a:xfrm>
            <a:off x="2576425" y="622850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IT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13" name="Google Shape;113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59675" y="2977083"/>
            <a:ext cx="8836251" cy="288992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6"/>
          <p:cNvSpPr/>
          <p:nvPr/>
        </p:nvSpPr>
        <p:spPr>
          <a:xfrm>
            <a:off x="4089080" y="3016913"/>
            <a:ext cx="1098846" cy="209304"/>
          </a:xfrm>
          <a:prstGeom prst="flowChartTerminator">
            <a:avLst/>
          </a:prstGeom>
          <a:noFill/>
          <a:ln cap="flat" cmpd="sng" w="9525">
            <a:solidFill>
              <a:srgbClr val="DD3C0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6"/>
          <p:cNvSpPr/>
          <p:nvPr/>
        </p:nvSpPr>
        <p:spPr>
          <a:xfrm>
            <a:off x="9857130" y="3016913"/>
            <a:ext cx="1098846" cy="209304"/>
          </a:xfrm>
          <a:prstGeom prst="flowChartTerminator">
            <a:avLst/>
          </a:prstGeom>
          <a:noFill/>
          <a:ln cap="flat" cmpd="sng" w="9525">
            <a:solidFill>
              <a:srgbClr val="DD3C0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6245027" y="3016925"/>
            <a:ext cx="682398" cy="209304"/>
          </a:xfrm>
          <a:prstGeom prst="flowChartTerminator">
            <a:avLst/>
          </a:prstGeom>
          <a:noFill/>
          <a:ln cap="flat" cmpd="sng" w="9525">
            <a:solidFill>
              <a:srgbClr val="DD3C0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7122237" y="3016925"/>
            <a:ext cx="839268" cy="209304"/>
          </a:xfrm>
          <a:prstGeom prst="flowChartTerminator">
            <a:avLst/>
          </a:prstGeom>
          <a:noFill/>
          <a:ln cap="flat" cmpd="sng" w="9525">
            <a:solidFill>
              <a:srgbClr val="DD3C0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>
            <p:ph idx="1" type="body"/>
          </p:nvPr>
        </p:nvSpPr>
        <p:spPr>
          <a:xfrm>
            <a:off x="1725850" y="2122575"/>
            <a:ext cx="77361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Portail des utilisateurs (https://client.cofep.be)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br>
              <a:rPr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</a:br>
            <a:r>
              <a:rPr lang="nl-BE">
                <a:solidFill>
                  <a:srgbClr val="88C4BC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Odoo</a:t>
            </a:r>
            <a:endParaRPr>
              <a:solidFill>
                <a:srgbClr val="88C4BC"/>
              </a:solidFill>
              <a:highlight>
                <a:srgbClr val="FFFF00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Base de données version 18 à télécharger 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Vidéos version 18 par la COFEP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23" name="Google Shape;123;p17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24" name="Google Shape;124;p17"/>
          <p:cNvSpPr txBox="1"/>
          <p:nvPr>
            <p:ph type="title"/>
          </p:nvPr>
        </p:nvSpPr>
        <p:spPr>
          <a:xfrm>
            <a:off x="2576425" y="622850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IT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25" name="Google Shape;12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2775" y="3643200"/>
            <a:ext cx="8855149" cy="30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8"/>
          <p:cNvSpPr txBox="1"/>
          <p:nvPr>
            <p:ph idx="1" type="body"/>
          </p:nvPr>
        </p:nvSpPr>
        <p:spPr>
          <a:xfrm>
            <a:off x="2033225" y="1466850"/>
            <a:ext cx="77361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Basic Bank 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(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https://basicbank.cofep.be/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)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br>
              <a:rPr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</a:br>
            <a:r>
              <a:rPr lang="nl-BE">
                <a:solidFill>
                  <a:srgbClr val="88C4BC"/>
                </a:solidFill>
                <a:highlight>
                  <a:schemeClr val="lt1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Page d’accueil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Publication de nouvelles 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BE">
                <a:solidFill>
                  <a:srgbClr val="88C4BC"/>
                </a:solidFill>
                <a:highlight>
                  <a:schemeClr val="lt1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Paiements</a:t>
            </a:r>
            <a:endParaRPr>
              <a:solidFill>
                <a:srgbClr val="88C4BC"/>
              </a:solidFill>
              <a:highlight>
                <a:schemeClr val="lt1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Virements instantanés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88C4BC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rgbClr val="88C4BC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rPr>
              <a:t>Factures périodiques</a:t>
            </a:r>
            <a:endParaRPr>
              <a:solidFill>
                <a:srgbClr val="88C4BC"/>
              </a:solidFill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Mise en page différente par facture (suite aux demandes de formateurs)</a:t>
            </a:r>
            <a:endParaRPr>
              <a:solidFill>
                <a:schemeClr val="dk1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2" name="Google Shape;132;p18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33" name="Google Shape;133;p18"/>
          <p:cNvSpPr txBox="1"/>
          <p:nvPr>
            <p:ph type="title"/>
          </p:nvPr>
        </p:nvSpPr>
        <p:spPr>
          <a:xfrm>
            <a:off x="2721750" y="168675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IT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2718" y="4770025"/>
            <a:ext cx="6485375" cy="190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9"/>
          <p:cNvSpPr txBox="1"/>
          <p:nvPr>
            <p:ph idx="1" type="body"/>
          </p:nvPr>
        </p:nvSpPr>
        <p:spPr>
          <a:xfrm>
            <a:off x="1668550" y="2002150"/>
            <a:ext cx="85056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1" lang="nl-BE" sz="2300">
                <a:latin typeface="Proxima Nova"/>
                <a:ea typeface="Proxima Nova"/>
                <a:cs typeface="Proxima Nova"/>
                <a:sym typeface="Proxima Nova"/>
              </a:rPr>
              <a:t>Place du Marché </a:t>
            </a:r>
            <a:r>
              <a:rPr b="1" lang="nl-BE" sz="2300">
                <a:latin typeface="Proxima Nova"/>
                <a:ea typeface="Proxima Nova"/>
                <a:cs typeface="Proxima Nova"/>
                <a:sym typeface="Proxima Nova"/>
              </a:rPr>
              <a:t>(https://basicbank.cofep.be/)</a:t>
            </a:r>
            <a:endParaRPr b="1" sz="23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br>
              <a:rPr lang="nl-BE" sz="2300">
                <a:latin typeface="Proxima Nova Semibold"/>
                <a:ea typeface="Proxima Nova Semibold"/>
                <a:cs typeface="Proxima Nova Semibold"/>
                <a:sym typeface="Proxima Nova Semibold"/>
              </a:rPr>
            </a:br>
            <a:r>
              <a:rPr lang="nl-BE" sz="2300">
                <a:solidFill>
                  <a:srgbClr val="88C4BC"/>
                </a:solidFill>
                <a:highlight>
                  <a:schemeClr val="lt1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  <a:t>Sur le planning:</a:t>
            </a:r>
            <a:endParaRPr sz="2300">
              <a:solidFill>
                <a:srgbClr val="88C4BC"/>
              </a:solidFill>
              <a:highlight>
                <a:schemeClr val="lt1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sz="2300">
              <a:solidFill>
                <a:srgbClr val="88C4BC"/>
              </a:solidFill>
              <a:highlight>
                <a:schemeClr val="lt1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374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300"/>
              <a:buFont typeface="Proxima Nova"/>
              <a:buChar char="➔"/>
            </a:pPr>
            <a:r>
              <a:rPr lang="nl-BE" sz="23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3 options (paramétrage par le formateur)</a:t>
            </a:r>
            <a:br>
              <a:rPr lang="nl-BE" sz="23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</a:br>
            <a:endParaRPr sz="23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9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1/ Facture – mail – bon de livraison (ordre actuel)</a:t>
            </a:r>
            <a:endParaRPr sz="19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9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2/ Confirmation ou mail – bon de livraison + facture en même temps</a:t>
            </a:r>
            <a:endParaRPr sz="19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9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3/ </a:t>
            </a:r>
            <a:r>
              <a:rPr lang="nl-BE" sz="19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Confirmation </a:t>
            </a:r>
            <a:r>
              <a:rPr lang="nl-BE" sz="19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– </a:t>
            </a:r>
            <a:r>
              <a:rPr lang="nl-BE" sz="19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bon de livraison - facture</a:t>
            </a:r>
            <a:endParaRPr sz="19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74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300"/>
              <a:buFont typeface="Proxima Nova"/>
              <a:buChar char="➔"/>
            </a:pPr>
            <a:r>
              <a:rPr lang="nl-BE" sz="23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Date de livraison obligatoire sur la facture</a:t>
            </a:r>
            <a:endParaRPr sz="23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1" name="Google Shape;141;p19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42" name="Google Shape;142;p19"/>
          <p:cNvSpPr txBox="1"/>
          <p:nvPr>
            <p:ph type="title"/>
          </p:nvPr>
        </p:nvSpPr>
        <p:spPr>
          <a:xfrm>
            <a:off x="2576425" y="622850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IT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43" name="Google Shape;14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idx="1" type="body"/>
          </p:nvPr>
        </p:nvSpPr>
        <p:spPr>
          <a:xfrm>
            <a:off x="1789500" y="2002150"/>
            <a:ext cx="77361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1" lang="nl-BE" sz="2400"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Recyclage Market Place</a:t>
            </a:r>
            <a:endParaRPr b="1" sz="2400"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1"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>
              <a:solidFill>
                <a:srgbClr val="88C4BC"/>
              </a:solidFill>
              <a:highlight>
                <a:schemeClr val="lt1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Le 9 décembre 2025 </a:t>
            </a:r>
            <a:r>
              <a:rPr b="1" lang="nl-BE" sz="22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en LIGNE</a:t>
            </a:r>
            <a:endParaRPr b="1" sz="22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De 13h à 15h</a:t>
            </a:r>
            <a:endParaRPr sz="22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br>
              <a:rPr lang="nl-BE">
                <a:highlight>
                  <a:schemeClr val="lt1"/>
                </a:highlight>
                <a:latin typeface="Proxima Nova Semibold"/>
                <a:ea typeface="Proxima Nova Semibold"/>
                <a:cs typeface="Proxima Nova Semibold"/>
                <a:sym typeface="Proxima Nova Semibold"/>
              </a:rPr>
            </a:b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49" name="Google Shape;149;p20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50" name="Google Shape;150;p20"/>
          <p:cNvSpPr txBox="1"/>
          <p:nvPr>
            <p:ph type="title"/>
          </p:nvPr>
        </p:nvSpPr>
        <p:spPr>
          <a:xfrm>
            <a:off x="2576425" y="622850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Session d’inspiration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1" name="Google Shape;15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1"/>
          <p:cNvSpPr txBox="1"/>
          <p:nvPr>
            <p:ph idx="1" type="body"/>
          </p:nvPr>
        </p:nvSpPr>
        <p:spPr>
          <a:xfrm>
            <a:off x="1789500" y="2002150"/>
            <a:ext cx="7736100" cy="39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1" lang="nl-BE" sz="2400"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Reprise d’activité</a:t>
            </a:r>
            <a:endParaRPr b="1" sz="2400"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1"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>
              <a:solidFill>
                <a:srgbClr val="88C4BC"/>
              </a:solidFill>
              <a:highlight>
                <a:schemeClr val="lt1"/>
              </a:highlight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 sz="22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Toutes les infos sont sur le site “client”</a:t>
            </a:r>
            <a:endParaRPr sz="22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 sz="2200" u="sng">
                <a:solidFill>
                  <a:schemeClr val="hlink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interfor</a:t>
            </a:r>
            <a:endParaRPr sz="22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57" name="Google Shape;157;p21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58" name="Google Shape;158;p21"/>
          <p:cNvSpPr txBox="1"/>
          <p:nvPr>
            <p:ph type="title"/>
          </p:nvPr>
        </p:nvSpPr>
        <p:spPr>
          <a:xfrm>
            <a:off x="2576425" y="622850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Interfor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2"/>
          <p:cNvSpPr txBox="1"/>
          <p:nvPr>
            <p:ph idx="1" type="body"/>
          </p:nvPr>
        </p:nvSpPr>
        <p:spPr>
          <a:xfrm>
            <a:off x="1869725" y="2678900"/>
            <a:ext cx="84303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t/>
            </a:r>
            <a:endParaRPr b="1">
              <a:solidFill>
                <a:srgbClr val="DD3C0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65" name="Google Shape;165;p22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66" name="Google Shape;166;p22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Foires régionales (FWB)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aphicFrame>
        <p:nvGraphicFramePr>
          <p:cNvPr id="167" name="Google Shape;167;p22"/>
          <p:cNvGraphicFramePr/>
          <p:nvPr/>
        </p:nvGraphicFramePr>
        <p:xfrm>
          <a:off x="1506600" y="2449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{F6A9D93E-8CE4-4D36-B4D5-9FD4A494BF79}</a:tableStyleId>
              </a:tblPr>
              <a:tblGrid>
                <a:gridCol w="1545300"/>
                <a:gridCol w="2375575"/>
                <a:gridCol w="1757475"/>
                <a:gridCol w="1892775"/>
              </a:tblGrid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D3C07"/>
                        </a:buClr>
                        <a:buSzPts val="2000"/>
                        <a:buFont typeface="Arial"/>
                        <a:buNone/>
                      </a:pPr>
                      <a:r>
                        <a:rPr b="1" lang="nl-BE" sz="2200">
                          <a:solidFill>
                            <a:srgbClr val="DD3C07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Dates</a:t>
                      </a:r>
                      <a:endParaRPr sz="2000" u="none" cap="none" strike="noStrike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nl-BE" sz="2000" u="none" cap="none" strike="noStrike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Organisat</a:t>
                      </a:r>
                      <a:r>
                        <a:rPr b="1" lang="nl-BE" sz="2000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eurs</a:t>
                      </a:r>
                      <a:endParaRPr b="1" sz="2000" u="none" cap="none" strike="noStrike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nl-BE" sz="2000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Lieux</a:t>
                      </a:r>
                      <a:endParaRPr b="1" sz="2000" u="none" cap="none" strike="noStrike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BE" sz="2000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Nombre de stands</a:t>
                      </a:r>
                      <a:endParaRPr b="1" sz="2000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13/11/2025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IPESS 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Micheroux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20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20/11/2025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IET Notre-Dame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Charleroi</a:t>
                      </a:r>
                      <a:endParaRPr sz="1600"/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20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27/11/2025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Institut Sainte-Marie 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Jambes</a:t>
                      </a:r>
                      <a:endParaRPr sz="1600"/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25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68" name="Google Shape;16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3"/>
          <p:cNvSpPr txBox="1"/>
          <p:nvPr>
            <p:ph idx="1" type="body"/>
          </p:nvPr>
        </p:nvSpPr>
        <p:spPr>
          <a:xfrm>
            <a:off x="1869725" y="2678900"/>
            <a:ext cx="84303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t/>
            </a:r>
            <a:endParaRPr b="1">
              <a:solidFill>
                <a:srgbClr val="DD3C0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74" name="Google Shape;174;p23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75" name="Google Shape;175;p23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Foires régionales (VL)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aphicFrame>
        <p:nvGraphicFramePr>
          <p:cNvPr id="176" name="Google Shape;176;p23"/>
          <p:cNvGraphicFramePr/>
          <p:nvPr/>
        </p:nvGraphicFramePr>
        <p:xfrm>
          <a:off x="1464375" y="267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{F6A9D93E-8CE4-4D36-B4D5-9FD4A494BF79}</a:tableStyleId>
              </a:tblPr>
              <a:tblGrid>
                <a:gridCol w="1500050"/>
                <a:gridCol w="3242100"/>
                <a:gridCol w="2371075"/>
              </a:tblGrid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DD3C07"/>
                        </a:buClr>
                        <a:buSzPts val="2000"/>
                        <a:buFont typeface="Arial"/>
                        <a:buNone/>
                      </a:pPr>
                      <a:r>
                        <a:rPr b="1" lang="nl-BE" sz="2000">
                          <a:solidFill>
                            <a:srgbClr val="DD3C07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Dates</a:t>
                      </a:r>
                      <a:endParaRPr sz="1800" u="none" cap="none" strike="noStrike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nl-BE" sz="1800" u="none" cap="none" strike="noStrike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Organisat</a:t>
                      </a:r>
                      <a:r>
                        <a:rPr b="1" lang="nl-BE" sz="1800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eurs</a:t>
                      </a:r>
                      <a:endParaRPr b="1" sz="1800" u="none" cap="none" strike="noStrike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nl-BE" sz="1800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Lieux</a:t>
                      </a:r>
                      <a:endParaRPr b="1" sz="1800" u="none" cap="none" strike="noStrike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13/11/2025</a:t>
                      </a:r>
                      <a:endParaRPr b="1" sz="2000" u="none" cap="none" strike="noStrike">
                        <a:solidFill>
                          <a:srgbClr val="DD3C07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Instituut Sancta Maria 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Aarschot (12 stands)</a:t>
                      </a:r>
                      <a:endParaRPr sz="1800" u="none" cap="none" strike="noStrike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13/11/2025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VLOT!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Lokeren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13/11/2025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GO! Koninklijk Atheneum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Hoboken (30 stands)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25/11/2025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GO! Atheneum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Ninove (20 stands)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25/11/2025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PXL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Hasselt (40 stands)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19/01/2026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GO! Malle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Malle</a:t>
                      </a:r>
                      <a:endParaRPr sz="18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77" name="Google Shape;17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4"/>
          <p:cNvSpPr txBox="1"/>
          <p:nvPr>
            <p:ph idx="1" type="body"/>
          </p:nvPr>
        </p:nvSpPr>
        <p:spPr>
          <a:xfrm>
            <a:off x="1869725" y="2678900"/>
            <a:ext cx="84303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t/>
            </a:r>
            <a:endParaRPr b="1">
              <a:solidFill>
                <a:srgbClr val="DD3C0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83" name="Google Shape;183;p24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84" name="Google Shape;184;p24"/>
          <p:cNvSpPr txBox="1"/>
          <p:nvPr>
            <p:ph type="title"/>
          </p:nvPr>
        </p:nvSpPr>
        <p:spPr>
          <a:xfrm>
            <a:off x="2631300" y="177775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Foires en ligne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185" name="Google Shape;18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69724" y="1409275"/>
            <a:ext cx="6920351" cy="481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 txBox="1"/>
          <p:nvPr/>
        </p:nvSpPr>
        <p:spPr>
          <a:xfrm>
            <a:off x="3559200" y="987450"/>
            <a:ext cx="53619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200">
                <a:solidFill>
                  <a:srgbClr val="DD3C07"/>
                </a:solidFill>
                <a:latin typeface="Calibri"/>
                <a:ea typeface="Calibri"/>
                <a:cs typeface="Calibri"/>
                <a:sym typeface="Calibri"/>
              </a:rPr>
              <a:t>Besoin d’essai en ligne avant les foires?</a:t>
            </a:r>
            <a:endParaRPr sz="2200">
              <a:solidFill>
                <a:srgbClr val="DD3C0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193" name="Google Shape;193;p25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2026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194" name="Google Shape;194;p25"/>
          <p:cNvSpPr txBox="1"/>
          <p:nvPr>
            <p:ph idx="1" type="body"/>
          </p:nvPr>
        </p:nvSpPr>
        <p:spPr>
          <a:xfrm>
            <a:off x="1880850" y="2027050"/>
            <a:ext cx="84303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Lieu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Namur Expo - 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Hall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1 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Avenue Sergent Vrithoff 2, 5000 Namur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Dates: 5 &amp; 6 mars 2026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roxima Nova"/>
              <a:buChar char="➔"/>
            </a:pPr>
            <a:r>
              <a:rPr lang="nl-BE" u="sng">
                <a:solidFill>
                  <a:schemeClr val="hlink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https://belfair.be/fr/edition2026/namur-expo/</a:t>
            </a: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Accessibilité : voiture (parking)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ou transports en commun (train + bus)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195" name="Google Shape;195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33282" y="4461900"/>
            <a:ext cx="3519817" cy="2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86380" y="4445624"/>
            <a:ext cx="4131621" cy="210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03" name="Google Shape;203;p26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2026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04" name="Google Shape;204;p26"/>
          <p:cNvSpPr txBox="1"/>
          <p:nvPr>
            <p:ph idx="1" type="body"/>
          </p:nvPr>
        </p:nvSpPr>
        <p:spPr>
          <a:xfrm>
            <a:off x="1880850" y="1770550"/>
            <a:ext cx="8430300" cy="4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5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P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rogramme 05/03/2026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5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05" name="Google Shape;20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0850" y="2441500"/>
            <a:ext cx="7524775" cy="397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12" name="Google Shape;212;p27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2026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pic>
        <p:nvPicPr>
          <p:cNvPr id="213" name="Google Shape;21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0850" y="2458325"/>
            <a:ext cx="7402574" cy="38920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7"/>
          <p:cNvSpPr txBox="1"/>
          <p:nvPr>
            <p:ph idx="1" type="body"/>
          </p:nvPr>
        </p:nvSpPr>
        <p:spPr>
          <a:xfrm>
            <a:off x="1880850" y="1770550"/>
            <a:ext cx="8430300" cy="4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5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Programme 06/03/2026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5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21" name="Google Shape;221;p28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2026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22" name="Google Shape;222;p28"/>
          <p:cNvSpPr txBox="1"/>
          <p:nvPr>
            <p:ph idx="1" type="body"/>
          </p:nvPr>
        </p:nvSpPr>
        <p:spPr>
          <a:xfrm>
            <a:off x="1753800" y="1725775"/>
            <a:ext cx="8858400" cy="47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 sz="2200">
                <a:latin typeface="Proxima Nova"/>
                <a:ea typeface="Proxima Nova"/>
                <a:cs typeface="Proxima Nova"/>
                <a:sym typeface="Proxima Nova"/>
              </a:rPr>
              <a:t>Site web à consulter</a:t>
            </a:r>
            <a:endParaRPr b="1" sz="22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 sz="2200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 sz="2200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 sz="2200"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https://belfair.be/fr/</a:t>
            </a: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b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 sz="2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Concours</a:t>
            </a:r>
            <a:b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 sz="2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Enregistrement</a:t>
            </a:r>
            <a:b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 sz="2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Namur Expo</a:t>
            </a:r>
            <a:b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 sz="2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7"/>
              </a:rPr>
              <a:t>Ville de Namur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Inscription: du 15 septembre 2025 au 15 décembre 2025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Pour les préférences de la rangée, la date limite est le 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17 octobre 2025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4064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800"/>
              <a:buFont typeface="Proxima Nova"/>
              <a:buChar char="➔"/>
            </a:pPr>
            <a:r>
              <a:rPr b="1" lang="nl-BE" sz="2800">
                <a:solidFill>
                  <a:srgbClr val="DD3C07"/>
                </a:solidFill>
                <a:latin typeface="Proxima Nova"/>
                <a:ea typeface="Proxima Nova"/>
                <a:cs typeface="Proxima Nova"/>
                <a:sym typeface="Proxima Nova"/>
              </a:rPr>
              <a:t>1 Google Form par EVI</a:t>
            </a:r>
            <a:endParaRPr b="1" sz="2800">
              <a:solidFill>
                <a:srgbClr val="DD3C07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600"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23" name="Google Shape;223;p2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29" name="Google Shape;229;p29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2026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30" name="Google Shape;230;p29"/>
          <p:cNvSpPr txBox="1"/>
          <p:nvPr>
            <p:ph idx="1" type="body"/>
          </p:nvPr>
        </p:nvSpPr>
        <p:spPr>
          <a:xfrm>
            <a:off x="1812175" y="2085900"/>
            <a:ext cx="84303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Divers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Concours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Sales Pitch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Mystery Shopping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Mascotte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Points d’attention: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Diffusion des vidéos lauréates du Sales Pitch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Cartes de foire à remettre en repartant (plus d’achat)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Dresscode: “trop de sweat à capuche”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31" name="Google Shape;23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37" name="Google Shape;237;p30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2026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38" name="Google Shape;238;p30"/>
          <p:cNvSpPr txBox="1"/>
          <p:nvPr>
            <p:ph idx="1" type="body"/>
          </p:nvPr>
        </p:nvSpPr>
        <p:spPr>
          <a:xfrm>
            <a:off x="1880850" y="1599600"/>
            <a:ext cx="8430300" cy="46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Parking 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39" name="Google Shape;2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0" name="Google Shape;240;p30"/>
          <p:cNvGraphicFramePr/>
          <p:nvPr/>
        </p:nvGraphicFramePr>
        <p:xfrm>
          <a:off x="1969900" y="2138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{DE78E316-6F8F-4CD0-837B-EA480E4D38AE}</a:tableStyleId>
              </a:tblPr>
              <a:tblGrid>
                <a:gridCol w="1591850"/>
                <a:gridCol w="58429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Mercredi</a:t>
                      </a:r>
                      <a: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b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4/3/2026 (montage)</a:t>
                      </a:r>
                      <a:endParaRPr sz="1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Voitures personnelles/camionnettes</a:t>
                      </a:r>
                      <a:r>
                        <a:rPr b="1"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de moins de 2m20</a:t>
                      </a:r>
                      <a:endParaRPr b="1"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302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1600"/>
                        <a:buFont typeface="Proxima Nova"/>
                        <a:buChar char="➔"/>
                      </a:pP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parking P+R en face de Namur Expo</a:t>
                      </a:r>
                      <a:b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100 tickets pour sortir gratuitement via la COFEP</a:t>
                      </a:r>
                      <a:endParaRPr sz="1600"/>
                    </a:p>
                  </a:txBody>
                  <a:tcPr marT="91425" marB="91425" marR="91425" marL="91425"/>
                </a:tc>
              </a:tr>
              <a:tr h="353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Jeudi</a:t>
                      </a:r>
                      <a: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&amp; vendredi</a:t>
                      </a:r>
                      <a:b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5 &amp; 6/3/2026</a:t>
                      </a:r>
                      <a:b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17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(événement et montage)</a:t>
                      </a:r>
                      <a:endParaRPr sz="17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Voitures personnelles/camionnettes de plus de </a:t>
                      </a:r>
                      <a:r>
                        <a:rPr b="1"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2m20</a:t>
                      </a:r>
                      <a:endParaRPr b="1"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302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1600"/>
                        <a:buFont typeface="Proxima Nova"/>
                        <a:buChar char="➔"/>
                      </a:pP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Parking </a:t>
                      </a: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P+R en face de Namur Expo</a:t>
                      </a:r>
                      <a:b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150 tickets via la COFEP (3,5 EUR/jour)</a:t>
                      </a:r>
                      <a:endParaRPr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 ou 2 tickets à réserver lors de l’inscription à BELFAIR (facturés avec le stand), sinon tarif horaire standard</a:t>
                      </a:r>
                      <a:endParaRPr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302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1600"/>
                        <a:buFont typeface="Proxima Nova"/>
                        <a:buChar char="➔"/>
                      </a:pP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Rues autour de </a:t>
                      </a: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Namur Expo + parking Place Rijckmans</a:t>
                      </a:r>
                      <a:b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avec le disque de stationnement maximum 3 heures (amendes!)</a:t>
                      </a:r>
                      <a:endParaRPr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302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1600"/>
                        <a:buFont typeface="Proxima Nova"/>
                        <a:buChar char="➔"/>
                      </a:pP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Rues avec un nombre limité de places gratuites (pas de réservation)</a:t>
                      </a:r>
                      <a:endParaRPr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302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1600"/>
                        <a:buFont typeface="Proxima Nova"/>
                        <a:buChar char="➔"/>
                      </a:pP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Dépôts par les parents = ne pas entrer dans le parking! </a:t>
                      </a:r>
                      <a:endParaRPr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Bus</a:t>
                      </a:r>
                      <a:endParaRPr b="1"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302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1600"/>
                        <a:buFont typeface="Proxima Nova"/>
                        <a:buChar char="➔"/>
                      </a:pP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Dépôts sur la bande de</a:t>
                      </a: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De Lijn/ TEC</a:t>
                      </a:r>
                      <a:endParaRPr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302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1600"/>
                        <a:buFont typeface="Proxima Nova"/>
                        <a:buChar char="➔"/>
                      </a:pP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Stationnement sur le parking de </a:t>
                      </a: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l'Hôtel</a:t>
                      </a:r>
                      <a:r>
                        <a:rPr lang="nl-BE" sz="16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Ibis Styles</a:t>
                      </a:r>
                      <a:endParaRPr sz="16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46" name="Google Shape;246;p31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2026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47" name="Google Shape;247;p31"/>
          <p:cNvSpPr txBox="1"/>
          <p:nvPr>
            <p:ph idx="1" type="body"/>
          </p:nvPr>
        </p:nvSpPr>
        <p:spPr>
          <a:xfrm>
            <a:off x="1869725" y="1925725"/>
            <a:ext cx="8430300" cy="46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Parking 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48" name="Google Shape;248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2613" y="1273875"/>
            <a:ext cx="5334088" cy="5584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55" name="Google Shape;255;p32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2026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56" name="Google Shape;256;p32"/>
          <p:cNvSpPr txBox="1"/>
          <p:nvPr>
            <p:ph idx="1" type="body"/>
          </p:nvPr>
        </p:nvSpPr>
        <p:spPr>
          <a:xfrm>
            <a:off x="1831350" y="2343200"/>
            <a:ext cx="84303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Restauration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Assortiment sur place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i="1"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frites, snacks fris, Hamburgers, hotdogs, croques, pizza,</a:t>
            </a:r>
            <a:br>
              <a:rPr i="1"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i="1"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muffins, donuts, boissons </a:t>
            </a:r>
            <a:r>
              <a:rPr i="1"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fraîches</a:t>
            </a:r>
            <a:r>
              <a:rPr i="1"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, eau</a:t>
            </a:r>
            <a:br>
              <a:rPr i="1"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 i="1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b="1"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Pas de commandes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Meeting Point pour les formateurs + Meeting Point pour 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les stagiaires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57" name="Google Shape;257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63" name="Google Shape;263;p33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BELFAIR 2027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64" name="Google Shape;264;p33"/>
          <p:cNvSpPr txBox="1"/>
          <p:nvPr>
            <p:ph idx="1" type="body"/>
          </p:nvPr>
        </p:nvSpPr>
        <p:spPr>
          <a:xfrm>
            <a:off x="1880850" y="2027050"/>
            <a:ext cx="84303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BELFAIR 2027 se déroulera: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Nekkerhal Mechelen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- Section 1 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Plattebeekstraat 1, 2800 Malines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Dates: 18 &amp; 19 mars 2027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65" name="Google Shape;26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80850" y="3732500"/>
            <a:ext cx="3555101" cy="23709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 title="COFEP2023_(c)VickyBogaert(97van200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9025" y="3733237"/>
            <a:ext cx="3555100" cy="2369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4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73" name="Google Shape;273;p34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Événements externes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74" name="Google Shape;274;p34"/>
          <p:cNvSpPr txBox="1"/>
          <p:nvPr>
            <p:ph idx="1" type="body"/>
          </p:nvPr>
        </p:nvSpPr>
        <p:spPr>
          <a:xfrm>
            <a:off x="1551800" y="2351900"/>
            <a:ext cx="84303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Nous serons présents au: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Startech’s Days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16 - 17 - 18 novembre 2025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WEX Marche-en-Famenne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SETT 2026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25 - 26 février 2026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Nekkerhal Mechelen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BE" sz="2200">
                <a:solidFill>
                  <a:srgbClr val="DD3C07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N’hésitez pas à venir nous rendre visite!</a:t>
            </a:r>
            <a:endParaRPr b="1" sz="2200">
              <a:solidFill>
                <a:srgbClr val="DD3C07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75" name="Google Shape;27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5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81" name="Google Shape;281;p35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Concours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graphicFrame>
        <p:nvGraphicFramePr>
          <p:cNvPr id="282" name="Google Shape;282;p35"/>
          <p:cNvGraphicFramePr/>
          <p:nvPr/>
        </p:nvGraphicFramePr>
        <p:xfrm>
          <a:off x="2220900" y="1695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{F6A9D93E-8CE4-4D36-B4D5-9FD4A494BF79}</a:tableStyleId>
              </a:tblPr>
              <a:tblGrid>
                <a:gridCol w="3856950"/>
                <a:gridCol w="1713625"/>
              </a:tblGrid>
              <a:tr h="3702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nl-BE" sz="1800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Concours</a:t>
                      </a:r>
                      <a:endParaRPr b="1" sz="1800" u="none" cap="none" strike="noStrike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nl-BE" sz="1800" u="none" cap="none" strike="noStrike">
                          <a:solidFill>
                            <a:srgbClr val="88C4BC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Deadline</a:t>
                      </a:r>
                      <a:endParaRPr b="1" sz="1800" u="none" cap="none" strike="noStrike">
                        <a:solidFill>
                          <a:srgbClr val="88C4BC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Vidéo Back to School video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15/10/2025</a:t>
                      </a:r>
                      <a:endParaRPr/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Shoot produit Halloween 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19050" marB="19050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15/10/2025</a:t>
                      </a:r>
                      <a:endParaRPr sz="18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0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Black Friday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14/11/2025</a:t>
                      </a:r>
                      <a:endParaRPr sz="18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Voeux de Noël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05/12/2025</a:t>
                      </a:r>
                      <a:endParaRPr/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Blue Monday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03/01/2026</a:t>
                      </a:r>
                      <a:endParaRPr sz="18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5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Saint-Valentin – Love my brand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05/02/2026</a:t>
                      </a:r>
                      <a:endParaRPr sz="18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5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Dans les coulisses de BELFAIR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16/03/2026</a:t>
                      </a:r>
                      <a:endParaRPr sz="18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5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Pâques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23/03/2026</a:t>
                      </a:r>
                      <a:endParaRPr sz="18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35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L’année en </a:t>
                      </a: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emojis</a:t>
                      </a:r>
                      <a:r>
                        <a:rPr lang="nl-BE" sz="1800">
                          <a:highlight>
                            <a:schemeClr val="lt1"/>
                          </a:highlight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ou en photos</a:t>
                      </a:r>
                      <a:endParaRPr sz="1800">
                        <a:highlight>
                          <a:schemeClr val="lt1"/>
                        </a:highlight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18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29/05/2026</a:t>
                      </a:r>
                      <a:endParaRPr sz="18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28575" marL="28575" anchor="b">
                    <a:lnL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8C4B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83" name="Google Shape;283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6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89" name="Google Shape;289;p36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 1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90" name="Google Shape;290;p36"/>
          <p:cNvSpPr txBox="1"/>
          <p:nvPr>
            <p:ph idx="1" type="body"/>
          </p:nvPr>
        </p:nvSpPr>
        <p:spPr>
          <a:xfrm>
            <a:off x="1733475" y="2838450"/>
            <a:ext cx="8139300" cy="37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highlight>
                  <a:srgbClr val="FFFF00"/>
                </a:highlight>
                <a:latin typeface="Tahoma"/>
                <a:ea typeface="Tahoma"/>
                <a:cs typeface="Tahoma"/>
                <a:sym typeface="Tahoma"/>
              </a:rPr>
              <a:t> </a:t>
            </a:r>
            <a:endParaRPr sz="1100">
              <a:solidFill>
                <a:schemeClr val="dk1"/>
              </a:solidFill>
              <a:highlight>
                <a:srgbClr val="FFFF00"/>
              </a:highlight>
              <a:latin typeface="Tahoma"/>
              <a:ea typeface="Tahoma"/>
              <a:cs typeface="Tahoma"/>
              <a:sym typeface="Tahom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-BE"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Thème: innovation dans les environnements d'accueil et de vente</a:t>
            </a:r>
            <a:endParaRPr b="1"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Équipes 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de 3 à 5 étudiants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Enseignement secondaire, enseignement supérieur et formation continue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Étudiants flamands et </a:t>
            </a:r>
            <a:r>
              <a:rPr lang="nl-B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wallons </a:t>
            </a:r>
            <a:br>
              <a:rPr lang="nl-B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(présentation en néerlandais ou en français)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91" name="Google Shape;291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7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297" name="Google Shape;297;p37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 1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298" name="Google Shape;298;p37"/>
          <p:cNvSpPr txBox="1"/>
          <p:nvPr>
            <p:ph idx="1" type="body"/>
          </p:nvPr>
        </p:nvSpPr>
        <p:spPr>
          <a:xfrm>
            <a:off x="1869725" y="2689300"/>
            <a:ext cx="27741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En collaboration avec </a:t>
            </a:r>
            <a:r>
              <a:rPr b="1" lang="nl-BE"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Vives	</a:t>
            </a:r>
            <a:r>
              <a:rPr lang="nl-BE"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Si les ventes en ligne dans le secteur automobile ne fonctionnent pas, comment attirer les clients dans les showrooms?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299" name="Google Shape;29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7" title="ANN-SOPHIE_1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2679" y="1544425"/>
            <a:ext cx="7309344" cy="4111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8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06" name="Google Shape;306;p38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 1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07" name="Google Shape;307;p38"/>
          <p:cNvSpPr txBox="1"/>
          <p:nvPr>
            <p:ph idx="1" type="body"/>
          </p:nvPr>
        </p:nvSpPr>
        <p:spPr>
          <a:xfrm>
            <a:off x="1718625" y="23294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Calendrier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08" name="Google Shape;30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9" name="Google Shape;309;p38"/>
          <p:cNvGraphicFramePr/>
          <p:nvPr/>
        </p:nvGraphicFramePr>
        <p:xfrm>
          <a:off x="1230250" y="3222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{DE78E316-6F8F-4CD0-837B-EA480E4D38AE}</a:tableStyleId>
              </a:tblPr>
              <a:tblGrid>
                <a:gridCol w="3570000"/>
                <a:gridCol w="4375950"/>
              </a:tblGrid>
              <a:tr h="381000">
                <a:tc>
                  <a:txBody>
                    <a:bodyPr/>
                    <a:lstStyle/>
                    <a:p>
                      <a:pPr indent="-3556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2000"/>
                        <a:buFont typeface="Proxima Nova"/>
                        <a:buChar char="➔"/>
                      </a:pP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Septemb</a:t>
                      </a: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re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Vidéo de présentation + explication du calendrier et des critères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</a:tr>
              <a:tr h="694850">
                <a:tc>
                  <a:txBody>
                    <a:bodyPr/>
                    <a:lstStyle/>
                    <a:p>
                      <a:pPr indent="-3556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2000"/>
                        <a:buFont typeface="Proxima Nova"/>
                        <a:buChar char="➔"/>
                      </a:pP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</a:t>
                      </a: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</a:t>
                      </a: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tobre à </a:t>
                      </a: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dé</a:t>
                      </a: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cemb</a:t>
                      </a: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re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Brainstorming et développement au niveau de l'école</a:t>
                      </a:r>
                      <a:endParaRPr sz="2000"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556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2000"/>
                        <a:buFont typeface="Proxima Nova"/>
                        <a:buChar char="➔"/>
                      </a:pP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Jan</a:t>
                      </a: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vier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Soumission d'une vidéo </a:t>
                      </a:r>
                      <a:b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 s</a:t>
                      </a: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é</a:t>
                      </a: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lecti</a:t>
                      </a: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on</a:t>
                      </a: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top 10</a:t>
                      </a:r>
                      <a:endParaRPr sz="2000"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556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2000"/>
                        <a:buFont typeface="Proxima Nova"/>
                        <a:buChar char="➔"/>
                      </a:pP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Fin janvier</a:t>
                      </a:r>
                      <a:r>
                        <a:rPr lang="nl-BE" sz="2000">
                          <a:solidFill>
                            <a:srgbClr val="000000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/ </a:t>
                      </a: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début février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Finale = présentations NL/FR </a:t>
                      </a:r>
                      <a:b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2000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5-10 min. + questions-réponses</a:t>
                      </a:r>
                      <a:endParaRPr sz="2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15" name="Google Shape;315;p39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 1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16" name="Google Shape;316;p39"/>
          <p:cNvSpPr txBox="1"/>
          <p:nvPr>
            <p:ph idx="1" type="body"/>
          </p:nvPr>
        </p:nvSpPr>
        <p:spPr>
          <a:xfrm>
            <a:off x="1733475" y="2582000"/>
            <a:ext cx="8139300" cy="39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100">
                <a:solidFill>
                  <a:schemeClr val="dk1"/>
                </a:solidFill>
                <a:highlight>
                  <a:srgbClr val="FFFF00"/>
                </a:highlight>
                <a:latin typeface="Tahoma"/>
                <a:ea typeface="Tahoma"/>
                <a:cs typeface="Tahoma"/>
                <a:sym typeface="Tahoma"/>
              </a:rPr>
              <a:t> 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Critères d'évaluation</a:t>
            </a:r>
            <a:endParaRPr b="1"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</a:rPr>
              <a:t>Degré d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'innovation de la solution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Faisabilité et applicabilité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Qualité de la présentation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Créativité du processus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17" name="Google Shape;31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0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23" name="Google Shape;323;p40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challenges - challenge 2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t/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24" name="Google Shape;324;p40"/>
          <p:cNvSpPr txBox="1"/>
          <p:nvPr>
            <p:ph idx="1" type="body"/>
          </p:nvPr>
        </p:nvSpPr>
        <p:spPr>
          <a:xfrm>
            <a:off x="1869725" y="2678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Thème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: 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entrepreneuriat féminin et leadership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1 équipe par ViBe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700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(stagiaires féminines ou équipes mixtes dirigées par une femme)</a:t>
            </a:r>
            <a:endParaRPr sz="17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Enseignement secondaire, supérieur et pour adultes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Flandre + Wallonie (vidéo en néerlandais ou en français)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25" name="Google Shape;32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1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31" name="Google Shape;331;p41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 2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32" name="Google Shape;332;p41"/>
          <p:cNvSpPr txBox="1"/>
          <p:nvPr>
            <p:ph idx="1" type="body"/>
          </p:nvPr>
        </p:nvSpPr>
        <p:spPr>
          <a:xfrm>
            <a:off x="1869725" y="2689291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En collaboration avec 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Tryangle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Encourager les stagiaires et leur entreprise virtuelle dans les domaines suivants :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l'entrepreneuriat et le leadership féminins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les idées innovantes ayant un impact social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la communication et la visibilité + la confiance en soi et la présentation professionnelle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Inspiration : modules FEMPOWER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https://fempower.penworldwide.org/fr/mini-course/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33" name="Google Shape;333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2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39" name="Google Shape;339;p42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 2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40" name="Google Shape;340;p42"/>
          <p:cNvSpPr txBox="1"/>
          <p:nvPr>
            <p:ph idx="1" type="body"/>
          </p:nvPr>
        </p:nvSpPr>
        <p:spPr>
          <a:xfrm>
            <a:off x="1869725" y="2678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Calendrier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41" name="Google Shape;34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42" name="Google Shape;342;p42"/>
          <p:cNvGraphicFramePr/>
          <p:nvPr/>
        </p:nvGraphicFramePr>
        <p:xfrm>
          <a:off x="1230250" y="3222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{DE78E316-6F8F-4CD0-837B-EA480E4D38AE}</a:tableStyleId>
              </a:tblPr>
              <a:tblGrid>
                <a:gridCol w="3972975"/>
                <a:gridCol w="3972975"/>
              </a:tblGrid>
              <a:tr h="381000">
                <a:tc>
                  <a:txBody>
                    <a:bodyPr/>
                    <a:lstStyle/>
                    <a:p>
                      <a:pPr indent="-3556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2000"/>
                        <a:buFont typeface="Proxima Nova"/>
                        <a:buChar char="➔"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Septembre/ octobre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Lancement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 explication du calendrier et des critères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556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2000"/>
                        <a:buFont typeface="Proxima Nova"/>
                        <a:buChar char="➔"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Octobre à mai 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Brainstorming et élaboration au niveau de l'école</a:t>
                      </a:r>
                      <a:endParaRPr sz="2000">
                        <a:solidFill>
                          <a:schemeClr val="dk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-355600" lvl="0" marL="45720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88C4BC"/>
                        </a:buClr>
                        <a:buSzPts val="2000"/>
                        <a:buFont typeface="Proxima Nova"/>
                        <a:buChar char="➔"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Mai</a:t>
                      </a:r>
                      <a:endParaRPr sz="2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Envoi d'une vidéo</a:t>
                      </a:r>
                      <a:b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</a:br>
                      <a:r>
                        <a:rPr lang="nl-BE" sz="2000">
                          <a:solidFill>
                            <a:schemeClr val="dk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+ sélection des 3/5 meilleures vidéos</a:t>
                      </a:r>
                      <a:endParaRPr sz="2000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3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48" name="Google Shape;348;p43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 2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49" name="Google Shape;349;p43"/>
          <p:cNvSpPr txBox="1"/>
          <p:nvPr>
            <p:ph idx="1" type="body"/>
          </p:nvPr>
        </p:nvSpPr>
        <p:spPr>
          <a:xfrm>
            <a:off x="1869725" y="2678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Script vidéo/structure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Présentation de l'équipe 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Que signifie le leadership féminin pour l'équipe ? 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Expériences ou défis au sein de l’entreprise virtuelle ?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Que souhaiteraient-elles changer ? Que souhaitez-vous transmettre à d'autres jeunes femmes ? Comment pouvons-nous encourager davantage de femmes à se lancer dans l'entrepreneuriat ?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0" name="Google Shape;350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4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56" name="Google Shape;356;p44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challenge 2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57" name="Google Shape;357;p44"/>
          <p:cNvSpPr txBox="1"/>
          <p:nvPr>
            <p:ph idx="1" type="body"/>
          </p:nvPr>
        </p:nvSpPr>
        <p:spPr>
          <a:xfrm>
            <a:off x="1869725" y="2678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Critères d'évaluation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Leadership et vision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Confiance en soi et authenticité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Esprit critique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Capacité à prendre des décisions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Communication et expression    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Impact et inspiration générés par leur projet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58" name="Google Shape;35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5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64" name="Google Shape;364;p45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awards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65" name="Google Shape;365;p45"/>
          <p:cNvSpPr txBox="1"/>
          <p:nvPr>
            <p:ph idx="1" type="body"/>
          </p:nvPr>
        </p:nvSpPr>
        <p:spPr>
          <a:xfrm>
            <a:off x="1869725" y="2678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Objectif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Motiver et récompenser les entreprises virtuelles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Tester des outils supplémentaires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Mettre en avant la créativité et l'engagement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Tout cela, dans le cadre du talent et de l'entrepreneuriat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66" name="Google Shape;36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6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72" name="Google Shape;372;p46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awards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73" name="Google Shape;373;p46"/>
          <p:cNvSpPr txBox="1"/>
          <p:nvPr>
            <p:ph idx="1" type="body"/>
          </p:nvPr>
        </p:nvSpPr>
        <p:spPr>
          <a:xfrm>
            <a:off x="1869725" y="2678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Chaque EVI peut se porter candidat:</a:t>
            </a:r>
            <a:br>
              <a:rPr b="1" lang="nl-BE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Digital First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•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Utilisation professionnelle et intelligente des outils numériques.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•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Travail efficace.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Réseaux sociaux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•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Meilleure publication, meilleure campagne.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•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Source d'inspiration pour le réseau.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Durabilité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Proxima Nova"/>
              <a:buChar char="•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En lien avec les objectifs pédagogiques et 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l’engagement en faveur d’un avenir 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plus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durable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74" name="Google Shape;37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7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80" name="Google Shape;380;p47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awards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81" name="Google Shape;381;p47"/>
          <p:cNvSpPr txBox="1"/>
          <p:nvPr>
            <p:ph idx="1" type="body"/>
          </p:nvPr>
        </p:nvSpPr>
        <p:spPr>
          <a:xfrm>
            <a:off x="1869725" y="2678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Critères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Basé sur le modèle Cofep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Évaluation interne + externe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Période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Soumission des dossiers avant le 15 mai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Remise des prix fin mai, directement dans vos écoles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82" name="Google Shape;38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48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88" name="Google Shape;388;p48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Collaboration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89" name="Google Shape;389;p48"/>
          <p:cNvSpPr txBox="1"/>
          <p:nvPr>
            <p:ph idx="1" type="body"/>
          </p:nvPr>
        </p:nvSpPr>
        <p:spPr>
          <a:xfrm>
            <a:off x="1633550" y="2467275"/>
            <a:ext cx="7614900" cy="3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Stimuler la collaboration 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Utilisation de la place de marché PEN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Participation à COFEP (H)Allo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Réponse aux transactions et demandes de renseignements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Achats suite à des promotions ou des catalogues envoyés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Réponse aux enquêtes ou aux demandes de conversations en direct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Accords de collaboration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…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90" name="Google Shape;3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396" name="Google Shape;396;p49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COFEP (H)Allo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397" name="Google Shape;397;p49"/>
          <p:cNvSpPr txBox="1"/>
          <p:nvPr>
            <p:ph idx="1" type="body"/>
          </p:nvPr>
        </p:nvSpPr>
        <p:spPr>
          <a:xfrm>
            <a:off x="1715300" y="215205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 sz="2200">
                <a:latin typeface="Proxima Nova"/>
                <a:ea typeface="Proxima Nova"/>
                <a:cs typeface="Proxima Nova"/>
                <a:sym typeface="Proxima Nova"/>
              </a:rPr>
              <a:t>Projet 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Vous souhaitez développer vos contacts téléphoniques avec d'autres entreprises virtuelles ?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Intéressé(e) ? </a:t>
            </a:r>
            <a:r>
              <a:rPr lang="nl-BE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Inscrivez-vous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avant le 15 octobre 2025.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Nous associerons les partenaires téléphoniques en fonction des horaires d'ouverture.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398" name="Google Shape;398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0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404" name="Google Shape;404;p50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COFEBA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405" name="Google Shape;405;p50"/>
          <p:cNvSpPr txBox="1"/>
          <p:nvPr>
            <p:ph idx="1" type="body"/>
          </p:nvPr>
        </p:nvSpPr>
        <p:spPr>
          <a:xfrm>
            <a:off x="1869725" y="2678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Développement durable</a:t>
            </a: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	</a:t>
            </a: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	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Subventions pour les investissements verts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Subventions pour les investissements innovants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BE" u="sng">
                <a:solidFill>
                  <a:schemeClr val="hlink"/>
                </a:solidFill>
                <a:highlight>
                  <a:srgbClr val="FFFFFF"/>
                </a:highlight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https://client.cofep.be/fr/services/cofeba/subventions/</a:t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06" name="Google Shape;406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51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412" name="Google Shape;412;p51"/>
          <p:cNvSpPr txBox="1"/>
          <p:nvPr>
            <p:ph type="title"/>
          </p:nvPr>
        </p:nvSpPr>
        <p:spPr>
          <a:xfrm>
            <a:off x="2513200" y="622850"/>
            <a:ext cx="87513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0"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Échanges par option</a:t>
            </a:r>
            <a:endParaRPr b="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  <p:sp>
        <p:nvSpPr>
          <p:cNvPr id="413" name="Google Shape;413;p51"/>
          <p:cNvSpPr txBox="1"/>
          <p:nvPr>
            <p:ph idx="1" type="body"/>
          </p:nvPr>
        </p:nvSpPr>
        <p:spPr>
          <a:xfrm>
            <a:off x="1524575" y="2170225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À FAIRE</a:t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Groupe de travail par programme + modèle d'évaluation (niveau secondaire lors des séances de questions-réponses)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HEURES DE QUESTIONS-RÉPONSES 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Collaboration avec des collègues ou d'autres entreprises virtuelles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55600" lvl="0" marL="4572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000"/>
              <a:buFont typeface="Proxima Nova"/>
              <a:buChar char="➔"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Plus d'opportunités de se connecter avec d'autres formateurs pour planifier des projets communs.</a:t>
            </a:r>
            <a:endParaRPr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14" name="Google Shape;414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2"/>
          <p:cNvSpPr txBox="1"/>
          <p:nvPr>
            <p:ph idx="1" type="body"/>
          </p:nvPr>
        </p:nvSpPr>
        <p:spPr>
          <a:xfrm>
            <a:off x="1678975" y="2179300"/>
            <a:ext cx="8126700" cy="39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lang="nl-BE">
                <a:latin typeface="Proxima Nova"/>
                <a:ea typeface="Proxima Nova"/>
                <a:cs typeface="Proxima Nova"/>
                <a:sym typeface="Proxima Nova"/>
              </a:rPr>
              <a:t>Évaluation du printemps 2025</a:t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1" sz="1500"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1" lang="nl-BE" sz="1500">
                <a:solidFill>
                  <a:srgbClr val="88C4BC"/>
                </a:solidFill>
                <a:latin typeface="Proxima Nova"/>
                <a:ea typeface="Proxima Nova"/>
                <a:cs typeface="Proxima Nova"/>
                <a:sym typeface="Proxima Nova"/>
              </a:rPr>
              <a:t>Les résultats serviront à établir un rapport auprès du ministère de l'Éducation et de la Formation et à adapter les activités du projet pour 2026 à vos besoins.</a:t>
            </a:r>
            <a:endParaRPr b="1" i="1" sz="1500"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sz="2100">
              <a:solidFill>
                <a:srgbClr val="1F1F1F"/>
              </a:solidFill>
              <a:highlight>
                <a:srgbClr val="F8F9FA"/>
              </a:highlight>
            </a:endParaRPr>
          </a:p>
          <a:p>
            <a:pPr indent="0" lvl="0" marL="0" marR="381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-BE" sz="2100" u="sng">
                <a:solidFill>
                  <a:schemeClr val="hlink"/>
                </a:solidFill>
                <a:highlight>
                  <a:srgbClr val="FFFF00"/>
                </a:highlight>
                <a:hlinkClick r:id="rId3"/>
              </a:rPr>
              <a:t>Formulaire Google pour les formateurs</a:t>
            </a:r>
            <a:endParaRPr sz="2100">
              <a:solidFill>
                <a:srgbClr val="1F1F1F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b="1" lang="nl-BE" sz="2300">
                <a:solidFill>
                  <a:srgbClr val="DD3C07"/>
                </a:solidFill>
                <a:highlight>
                  <a:srgbClr val="FFFF00"/>
                </a:highlight>
                <a:latin typeface="Proxima Nova"/>
                <a:ea typeface="Proxima Nova"/>
                <a:cs typeface="Proxima Nova"/>
                <a:sym typeface="Proxima Nova"/>
              </a:rPr>
              <a:t>OU scannez le QR CODE ⇒</a:t>
            </a:r>
            <a:endParaRPr b="1" sz="2300">
              <a:solidFill>
                <a:srgbClr val="DD3C07"/>
              </a:solidFill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0" name="Google Shape;420;p52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421" name="Google Shape;421;p52"/>
          <p:cNvSpPr txBox="1"/>
          <p:nvPr>
            <p:ph type="title"/>
          </p:nvPr>
        </p:nvSpPr>
        <p:spPr>
          <a:xfrm>
            <a:off x="2576425" y="622850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Enquête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22" name="Google Shape;422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2" title="QR bevraging trainers voorjaar 202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21152" y="3871675"/>
            <a:ext cx="2542272" cy="254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3"/>
          <p:cNvSpPr txBox="1"/>
          <p:nvPr>
            <p:ph type="ctrTitle"/>
          </p:nvPr>
        </p:nvSpPr>
        <p:spPr>
          <a:xfrm>
            <a:off x="3978825" y="3309172"/>
            <a:ext cx="71430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Pause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4"/>
          <p:cNvSpPr txBox="1"/>
          <p:nvPr>
            <p:ph type="ctrTitle"/>
          </p:nvPr>
        </p:nvSpPr>
        <p:spPr>
          <a:xfrm>
            <a:off x="3978825" y="3035947"/>
            <a:ext cx="71430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Odoo mises à jour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34" name="Google Shape;434;p54"/>
          <p:cNvSpPr txBox="1"/>
          <p:nvPr/>
        </p:nvSpPr>
        <p:spPr>
          <a:xfrm>
            <a:off x="4992800" y="4132075"/>
            <a:ext cx="6129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30</a:t>
            </a:r>
            <a:r>
              <a:rPr b="1" lang="nl-BE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/09: </a:t>
            </a:r>
            <a:r>
              <a:rPr b="1" lang="nl-BE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Marie-Aline Marchal</a:t>
            </a:r>
            <a:r>
              <a:rPr b="1" lang="nl-BE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br>
              <a:rPr b="1" lang="nl-BE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b="1" lang="nl-BE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02/10: </a:t>
            </a:r>
            <a:r>
              <a:rPr b="1" lang="nl-BE" sz="3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Ysaline Jooris</a:t>
            </a:r>
            <a:r>
              <a:rPr b="1" lang="nl-BE" sz="5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/>
          </a:p>
        </p:txBody>
      </p:sp>
      <p:pic>
        <p:nvPicPr>
          <p:cNvPr id="435" name="Google Shape;435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925" y="4228825"/>
            <a:ext cx="2501901" cy="187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5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441" name="Google Shape;441;p55"/>
          <p:cNvSpPr txBox="1"/>
          <p:nvPr>
            <p:ph idx="1" type="body"/>
          </p:nvPr>
        </p:nvSpPr>
        <p:spPr>
          <a:xfrm>
            <a:off x="1588125" y="2085900"/>
            <a:ext cx="7614900" cy="389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b="1" lang="nl-BE" sz="2400">
                <a:latin typeface="Proxima Nova"/>
                <a:ea typeface="Proxima Nova"/>
                <a:cs typeface="Proxima Nova"/>
                <a:sym typeface="Proxima Nova"/>
              </a:rPr>
              <a:t>Mises à jour</a:t>
            </a:r>
            <a:endParaRPr sz="2400"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2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		</a:t>
            </a:r>
            <a:endParaRPr>
              <a:solidFill>
                <a:srgbClr val="88C4BC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Paiement direct par la Basic Bank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Peppol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Codes barres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Matériel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Questions envoyés lors de l’inscription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683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C4BC"/>
              </a:buClr>
              <a:buSzPts val="2200"/>
              <a:buFont typeface="Proxima Nova"/>
              <a:buChar char="➔"/>
            </a:pPr>
            <a:r>
              <a:rPr lang="nl-BE" sz="2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Base de données à télécharger directement sur : 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BE" sz="2200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https://www.odoo.com/fr_FR/odoo-enterprise/template?mode=&amp;search=cofep</a:t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  <a:highlight>
                <a:srgbClr val="FFFFFF"/>
              </a:highlight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42" name="Google Shape;442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5050" y="128925"/>
            <a:ext cx="2501901" cy="1875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6"/>
          <p:cNvSpPr txBox="1"/>
          <p:nvPr>
            <p:ph type="ctrTitle"/>
          </p:nvPr>
        </p:nvSpPr>
        <p:spPr>
          <a:xfrm>
            <a:off x="3978825" y="3309172"/>
            <a:ext cx="71430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Lunch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57"/>
          <p:cNvSpPr txBox="1"/>
          <p:nvPr>
            <p:ph type="ctrTitle"/>
          </p:nvPr>
        </p:nvSpPr>
        <p:spPr>
          <a:xfrm>
            <a:off x="0" y="4345800"/>
            <a:ext cx="55308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IA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Intervention de </a:t>
            </a:r>
            <a:br>
              <a:rPr lang="nl-BE"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Monsieur Rochane Kherbouche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54" name="Google Shape;45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5450" y="630775"/>
            <a:ext cx="3316500" cy="186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8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460" name="Google Shape;460;p58"/>
          <p:cNvSpPr txBox="1"/>
          <p:nvPr>
            <p:ph type="title"/>
          </p:nvPr>
        </p:nvSpPr>
        <p:spPr>
          <a:xfrm>
            <a:off x="2667225" y="214100"/>
            <a:ext cx="90312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IA &amp; EVI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61" name="Google Shape;46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58"/>
          <p:cNvSpPr txBox="1"/>
          <p:nvPr/>
        </p:nvSpPr>
        <p:spPr>
          <a:xfrm>
            <a:off x="1327400" y="5049900"/>
            <a:ext cx="5611800" cy="13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500">
                <a:solidFill>
                  <a:srgbClr val="DD3C07"/>
                </a:solidFill>
                <a:latin typeface="Proxima Nova"/>
                <a:ea typeface="Proxima Nova"/>
                <a:cs typeface="Proxima Nova"/>
                <a:sym typeface="Proxima Nova"/>
              </a:rPr>
              <a:t>Expert et Chef de Projet Numérique </a:t>
            </a:r>
            <a:endParaRPr b="1" sz="2500">
              <a:solidFill>
                <a:srgbClr val="DD3C0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BE" sz="2500">
                <a:solidFill>
                  <a:srgbClr val="DD3C07"/>
                </a:solidFill>
                <a:latin typeface="Proxima Nova"/>
                <a:ea typeface="Proxima Nova"/>
                <a:cs typeface="Proxima Nova"/>
                <a:sym typeface="Proxima Nova"/>
              </a:rPr>
              <a:t>chez Bruxelles Formation</a:t>
            </a:r>
            <a:endParaRPr b="1" sz="2500">
              <a:solidFill>
                <a:srgbClr val="DD3C0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b="1" lang="nl-BE" sz="2500">
                <a:solidFill>
                  <a:srgbClr val="DD3C07"/>
                </a:solidFill>
                <a:latin typeface="Proxima Nova"/>
                <a:ea typeface="Proxima Nova"/>
                <a:cs typeface="Proxima Nova"/>
                <a:sym typeface="Proxima Nova"/>
              </a:rPr>
              <a:t>Université de Lille</a:t>
            </a:r>
            <a:endParaRPr b="1" sz="2500">
              <a:solidFill>
                <a:srgbClr val="DD3C0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63" name="Google Shape;463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67225" y="1043263"/>
            <a:ext cx="2932149" cy="39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9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469" name="Google Shape;469;p59"/>
          <p:cNvSpPr txBox="1"/>
          <p:nvPr/>
        </p:nvSpPr>
        <p:spPr>
          <a:xfrm>
            <a:off x="2958025" y="495775"/>
            <a:ext cx="75255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nl-BE" sz="4000" u="none" cap="none" strike="noStrike">
                <a:solidFill>
                  <a:srgbClr val="DD3C07"/>
                </a:solidFill>
                <a:latin typeface="Proxima Nova"/>
                <a:ea typeface="Proxima Nova"/>
                <a:cs typeface="Proxima Nova"/>
                <a:sym typeface="Proxima Nova"/>
              </a:rPr>
              <a:t>Contact</a:t>
            </a:r>
            <a:r>
              <a:rPr b="1" lang="nl-BE" sz="4000">
                <a:solidFill>
                  <a:srgbClr val="DD3C07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endParaRPr b="1" i="1" sz="4000" u="none" cap="none" strike="noStrike">
              <a:solidFill>
                <a:srgbClr val="DD3C07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0" name="Google Shape;470;p59"/>
          <p:cNvSpPr txBox="1"/>
          <p:nvPr>
            <p:ph idx="1" type="body"/>
          </p:nvPr>
        </p:nvSpPr>
        <p:spPr>
          <a:xfrm>
            <a:off x="1491359" y="1575200"/>
            <a:ext cx="8076900" cy="398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324"/>
              <a:buFont typeface="Arial"/>
              <a:buNone/>
            </a:pPr>
            <a:r>
              <a:t/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189"/>
              <a:buFont typeface="Arial"/>
              <a:buNone/>
            </a:pPr>
            <a:r>
              <a:rPr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Responsables de Projet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189"/>
              <a:buFont typeface="Arial"/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Morad Tamir              </a:t>
            </a:r>
            <a:r>
              <a:rPr lang="nl-BE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3"/>
              </a:rPr>
              <a:t>morad.tamir@cofep.be</a:t>
            </a:r>
            <a:r>
              <a:rPr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                   </a:t>
            </a: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0497 31 31 52</a:t>
            </a:r>
            <a:br>
              <a:rPr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</a:br>
            <a:endParaRPr sz="500"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189"/>
              <a:buFont typeface="Arial"/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Jessica Belkouaci     </a:t>
            </a:r>
            <a:r>
              <a:rPr lang="nl-BE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4"/>
              </a:rPr>
              <a:t>jessica.belkouaci@cofep.be</a:t>
            </a:r>
            <a:r>
              <a:rPr lang="nl-BE" u="sng">
                <a:solidFill>
                  <a:schemeClr val="hlink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  <a:hlinkClick r:id="rId5"/>
              </a:rPr>
              <a:t>	</a:t>
            </a:r>
            <a:r>
              <a:rPr lang="nl-BE">
                <a:solidFill>
                  <a:schemeClr val="dk1"/>
                </a:solidFill>
                <a:highlight>
                  <a:schemeClr val="lt1"/>
                </a:highlight>
                <a:latin typeface="Proxima Nova"/>
                <a:ea typeface="Proxima Nova"/>
                <a:cs typeface="Proxima Nova"/>
                <a:sym typeface="Proxima Nova"/>
              </a:rPr>
              <a:t>        0475 82 81 25 </a:t>
            </a:r>
            <a:endParaRPr>
              <a:solidFill>
                <a:schemeClr val="dk1"/>
              </a:solidFill>
              <a:highlight>
                <a:schemeClr val="lt1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89"/>
              <a:buFont typeface="Arial"/>
              <a:buNone/>
            </a:pP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 </a:t>
            </a:r>
            <a:b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</a:br>
            <a:r>
              <a:rPr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  <a:t>Coordinatrice Générale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89"/>
              <a:buFont typeface="Arial"/>
              <a:buNone/>
            </a:pPr>
            <a:br>
              <a:rPr lang="nl-BE">
                <a:latin typeface="Proxima Nova Semibold"/>
                <a:ea typeface="Proxima Nova Semibold"/>
                <a:cs typeface="Proxima Nova Semibold"/>
                <a:sym typeface="Proxima Nova Semibold"/>
              </a:rPr>
            </a:b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Arianna Thiré	     </a:t>
            </a:r>
            <a:r>
              <a:rPr lang="nl-BE" u="sng">
                <a:solidFill>
                  <a:schemeClr val="hlink"/>
                </a:solidFill>
                <a:latin typeface="Proxima Nova"/>
                <a:ea typeface="Proxima Nova"/>
                <a:cs typeface="Proxima Nova"/>
                <a:sym typeface="Proxima Nova"/>
                <a:hlinkClick r:id="rId6"/>
              </a:rPr>
              <a:t>arianna.thire@cofep.be</a:t>
            </a:r>
            <a:r>
              <a:rPr lang="nl-B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 			0473 33 20 18</a:t>
            </a:r>
            <a:endParaRPr>
              <a:latin typeface="Proxima Nova Semibold"/>
              <a:ea typeface="Proxima Nova Semibold"/>
              <a:cs typeface="Proxima Nova Semibold"/>
              <a:sym typeface="Proxima Nova Semibold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0"/>
          <p:cNvSpPr txBox="1"/>
          <p:nvPr>
            <p:ph idx="11" type="ftr"/>
          </p:nvPr>
        </p:nvSpPr>
        <p:spPr>
          <a:xfrm>
            <a:off x="9077737" y="5985289"/>
            <a:ext cx="2818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nl-BE"/>
              <a:t>www.cofep.be</a:t>
            </a:r>
            <a:endParaRPr/>
          </a:p>
        </p:txBody>
      </p:sp>
      <p:sp>
        <p:nvSpPr>
          <p:cNvPr id="476" name="Google Shape;476;p60"/>
          <p:cNvSpPr txBox="1"/>
          <p:nvPr>
            <p:ph type="title"/>
          </p:nvPr>
        </p:nvSpPr>
        <p:spPr>
          <a:xfrm>
            <a:off x="2576425" y="622850"/>
            <a:ext cx="8126700" cy="5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3C07"/>
              </a:buClr>
              <a:buSzPts val="4000"/>
              <a:buFont typeface="Arial"/>
              <a:buNone/>
            </a:pPr>
            <a:r>
              <a:rPr lang="nl-BE">
                <a:latin typeface="Proxima Nova"/>
                <a:ea typeface="Proxima Nova"/>
                <a:cs typeface="Proxima Nova"/>
                <a:sym typeface="Proxima Nova"/>
              </a:rPr>
              <a:t>Evaluation Meet and Start 2025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477" name="Google Shape;477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10975" y="1273875"/>
            <a:ext cx="3353151" cy="4652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8775" y="1848875"/>
            <a:ext cx="4286250" cy="428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