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64" r:id="rId3"/>
    <p:sldId id="265" r:id="rId4"/>
    <p:sldId id="263" r:id="rId5"/>
    <p:sldId id="261" r:id="rId6"/>
    <p:sldId id="268" r:id="rId7"/>
    <p:sldId id="269" r:id="rId8"/>
    <p:sldId id="271" r:id="rId9"/>
    <p:sldId id="293" r:id="rId10"/>
    <p:sldId id="294" r:id="rId11"/>
    <p:sldId id="282" r:id="rId12"/>
    <p:sldId id="299" r:id="rId13"/>
    <p:sldId id="274" r:id="rId14"/>
    <p:sldId id="275" r:id="rId15"/>
    <p:sldId id="278" r:id="rId16"/>
    <p:sldId id="279" r:id="rId17"/>
    <p:sldId id="290" r:id="rId18"/>
    <p:sldId id="276" r:id="rId19"/>
    <p:sldId id="277" r:id="rId20"/>
    <p:sldId id="281" r:id="rId21"/>
    <p:sldId id="280" r:id="rId22"/>
    <p:sldId id="300" r:id="rId23"/>
    <p:sldId id="285" r:id="rId24"/>
    <p:sldId id="301" r:id="rId25"/>
    <p:sldId id="286" r:id="rId26"/>
    <p:sldId id="287" r:id="rId27"/>
    <p:sldId id="288" r:id="rId28"/>
    <p:sldId id="291" r:id="rId29"/>
    <p:sldId id="289" r:id="rId30"/>
    <p:sldId id="283" r:id="rId31"/>
    <p:sldId id="296" r:id="rId32"/>
    <p:sldId id="297" r:id="rId33"/>
    <p:sldId id="292" r:id="rId34"/>
    <p:sldId id="295" r:id="rId35"/>
    <p:sldId id="272" r:id="rId36"/>
    <p:sldId id="273" r:id="rId37"/>
    <p:sldId id="298" r:id="rId38"/>
    <p:sldId id="303" r:id="rId39"/>
    <p:sldId id="304" r:id="rId40"/>
    <p:sldId id="305" r:id="rId41"/>
    <p:sldId id="307" r:id="rId42"/>
  </p:sldIdLst>
  <p:sldSz cx="12192000" cy="6858000"/>
  <p:notesSz cx="7104063" cy="102346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3C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48"/>
    <p:restoredTop sz="94604"/>
  </p:normalViewPr>
  <p:slideViewPr>
    <p:cSldViewPr snapToGrid="0" snapToObjects="1">
      <p:cViewPr varScale="1">
        <p:scale>
          <a:sx n="58" d="100"/>
          <a:sy n="58" d="100"/>
        </p:scale>
        <p:origin x="10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21030-3F92-4D0F-BE5A-705ACE2E7CF2}" type="doc">
      <dgm:prSet loTypeId="urn:microsoft.com/office/officeart/2008/layout/VerticalCurvedList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fr-BE"/>
        </a:p>
      </dgm:t>
    </dgm:pt>
    <dgm:pt modelId="{C479B17E-6182-420F-B1DA-97205D88107A}">
      <dgm:prSet phldrT="[Texte]" custT="1"/>
      <dgm:spPr>
        <a:solidFill>
          <a:srgbClr val="DD3C07"/>
        </a:solidFill>
      </dgm:spPr>
      <dgm:t>
        <a:bodyPr/>
        <a:lstStyle/>
        <a:p>
          <a:r>
            <a:rPr lang="fr-BE" sz="1800" dirty="0">
              <a:latin typeface="Cambria Math" panose="02040503050406030204" pitchFamily="18" charset="0"/>
              <a:ea typeface="Cambria Math" panose="02040503050406030204" pitchFamily="18" charset="0"/>
            </a:rPr>
            <a:t>Arianna </a:t>
          </a:r>
          <a:r>
            <a:rPr lang="fr-BE" sz="1800" dirty="0" err="1">
              <a:latin typeface="Cambria Math" panose="02040503050406030204" pitchFamily="18" charset="0"/>
              <a:ea typeface="Cambria Math" panose="02040503050406030204" pitchFamily="18" charset="0"/>
            </a:rPr>
            <a:t>Thiré</a:t>
          </a:r>
          <a:endParaRPr lang="fr-BE" sz="1800" dirty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r>
            <a:rPr lang="fr-BE" sz="1800" dirty="0">
              <a:latin typeface="Cambria Math" panose="02040503050406030204" pitchFamily="18" charset="0"/>
              <a:ea typeface="Cambria Math" panose="02040503050406030204" pitchFamily="18" charset="0"/>
            </a:rPr>
            <a:t>Coordinatrice générale</a:t>
          </a:r>
        </a:p>
      </dgm:t>
    </dgm:pt>
    <dgm:pt modelId="{B4FF762B-055A-42DC-AD7E-0753843125A8}" type="parTrans" cxnId="{AF03BC7E-4819-4E0D-A2B9-8B0DBF883F89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B5084B42-B814-4030-B42D-2308EFD497D3}" type="sibTrans" cxnId="{AF03BC7E-4819-4E0D-A2B9-8B0DBF883F89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C755149-A130-4F0D-A7EB-246D12BFCA49}">
      <dgm:prSet phldrT="[Texte]"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Ria Cox</a:t>
          </a:r>
          <a:b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Administration Facturation</a:t>
          </a:r>
        </a:p>
      </dgm:t>
    </dgm:pt>
    <dgm:pt modelId="{242AD33C-6EAB-4F43-8034-A67EC109ED15}" type="parTrans" cxnId="{E8C44C3C-AE5E-48D1-8313-24ED42201D45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5617125-701F-43E2-979B-557469197F91}" type="sibTrans" cxnId="{E8C44C3C-AE5E-48D1-8313-24ED42201D45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C0318F5-25AD-4A9D-BB79-C3728C360FDF}">
      <dgm:prSet phldrT="[Texte]"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Kim </a:t>
          </a:r>
          <a:r>
            <a:rPr lang="fr-BE" dirty="0" err="1">
              <a:latin typeface="Cambria Math" panose="02040503050406030204" pitchFamily="18" charset="0"/>
              <a:ea typeface="Cambria Math" panose="02040503050406030204" pitchFamily="18" charset="0"/>
            </a:rPr>
            <a:t>Hilgert</a:t>
          </a:r>
          <a:b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Coaching formation adulte, collaborations internationales</a:t>
          </a:r>
        </a:p>
      </dgm:t>
    </dgm:pt>
    <dgm:pt modelId="{59B2C205-82CE-4EBE-9051-A34290F9A4AA}" type="parTrans" cxnId="{CBE8EE5B-A61B-42CF-982E-1DDB6EE13BB4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E103BB7-41F6-48B1-B056-CA6CC89F13D2}" type="sibTrans" cxnId="{CBE8EE5B-A61B-42CF-982E-1DDB6EE13BB4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70119A0-C686-438A-89C8-C339A810BB14}">
      <dgm:prSet phldrT="[Texte]"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Christel </a:t>
          </a:r>
          <a:r>
            <a:rPr lang="fr-BE" dirty="0" err="1">
              <a:latin typeface="Cambria Math" panose="02040503050406030204" pitchFamily="18" charset="0"/>
              <a:ea typeface="Cambria Math" panose="02040503050406030204" pitchFamily="18" charset="0"/>
            </a:rPr>
            <a:t>Hillen</a:t>
          </a:r>
          <a:b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Coaching écoles secondaires en Flandre, formations</a:t>
          </a:r>
        </a:p>
      </dgm:t>
    </dgm:pt>
    <dgm:pt modelId="{3A575784-43E5-4CC3-A26B-70D6E698D0D0}" type="parTrans" cxnId="{D6B1D38B-4EC1-48BB-91BC-0347140530D8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11B07F5-EF0E-4122-9938-ADABC487D9BE}" type="sibTrans" cxnId="{D6B1D38B-4EC1-48BB-91BC-0347140530D8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309FA27-D05F-4BDE-978F-09B690541124}">
      <dgm:prSet phldrT="[Texte]"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Veerle </a:t>
          </a:r>
          <a:r>
            <a:rPr lang="fr-BE" dirty="0" err="1">
              <a:latin typeface="Cambria Math" panose="02040503050406030204" pitchFamily="18" charset="0"/>
              <a:ea typeface="Cambria Math" panose="02040503050406030204" pitchFamily="18" charset="0"/>
            </a:rPr>
            <a:t>Vermorgen</a:t>
          </a:r>
          <a:b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Coaching écoles secondaires, monitoring et qualité, foires</a:t>
          </a:r>
        </a:p>
      </dgm:t>
    </dgm:pt>
    <dgm:pt modelId="{9B732421-259C-4DCE-8FA8-94087C18F46F}" type="parTrans" cxnId="{956F99D2-083D-457C-9755-C396F65D7ED7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8A93E36-84B9-41CF-8A78-8089CACDA417}" type="sibTrans" cxnId="{956F99D2-083D-457C-9755-C396F65D7ED7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AB5BBBC7-CB4F-4C8E-AB1D-785A9E8C559C}">
      <dgm:prSet phldrT="[Texte]"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Morad Tamir</a:t>
          </a:r>
          <a:b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dirty="0">
              <a:latin typeface="Cambria Math" panose="02040503050406030204" pitchFamily="18" charset="0"/>
              <a:ea typeface="Cambria Math" panose="02040503050406030204" pitchFamily="18" charset="0"/>
            </a:rPr>
            <a:t>Coaching écoles secondaires en FWB</a:t>
          </a:r>
        </a:p>
      </dgm:t>
    </dgm:pt>
    <dgm:pt modelId="{CAB82212-C9FB-4DAA-AE81-6F88BB3148E8}" type="parTrans" cxnId="{12AA26DE-512E-438B-ABFA-8F243F0CFFB6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F114789-94C1-4DDB-BE16-541FC0336B8C}" type="sibTrans" cxnId="{12AA26DE-512E-438B-ABFA-8F243F0CFFB6}">
      <dgm:prSet/>
      <dgm:spPr/>
      <dgm:t>
        <a:bodyPr/>
        <a:lstStyle/>
        <a:p>
          <a:endParaRPr lang="fr-BE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30908B51-D58A-4B28-9AA2-CD65A2592342}" type="pres">
      <dgm:prSet presAssocID="{05821030-3F92-4D0F-BE5A-705ACE2E7CF2}" presName="Name0" presStyleCnt="0">
        <dgm:presLayoutVars>
          <dgm:chMax val="7"/>
          <dgm:chPref val="7"/>
          <dgm:dir/>
        </dgm:presLayoutVars>
      </dgm:prSet>
      <dgm:spPr/>
    </dgm:pt>
    <dgm:pt modelId="{D81DC9AF-A0B6-4042-BF8D-333440A511E5}" type="pres">
      <dgm:prSet presAssocID="{05821030-3F92-4D0F-BE5A-705ACE2E7CF2}" presName="Name1" presStyleCnt="0"/>
      <dgm:spPr/>
    </dgm:pt>
    <dgm:pt modelId="{35174F4B-9A02-4B36-BF90-29C97A9AC3E5}" type="pres">
      <dgm:prSet presAssocID="{05821030-3F92-4D0F-BE5A-705ACE2E7CF2}" presName="cycle" presStyleCnt="0"/>
      <dgm:spPr/>
    </dgm:pt>
    <dgm:pt modelId="{7D90EB52-998C-4466-B191-4F367A2C0381}" type="pres">
      <dgm:prSet presAssocID="{05821030-3F92-4D0F-BE5A-705ACE2E7CF2}" presName="srcNode" presStyleLbl="node1" presStyleIdx="0" presStyleCnt="6"/>
      <dgm:spPr/>
    </dgm:pt>
    <dgm:pt modelId="{A9109F47-C368-450E-8887-73501771AAAD}" type="pres">
      <dgm:prSet presAssocID="{05821030-3F92-4D0F-BE5A-705ACE2E7CF2}" presName="conn" presStyleLbl="parChTrans1D2" presStyleIdx="0" presStyleCnt="1"/>
      <dgm:spPr/>
    </dgm:pt>
    <dgm:pt modelId="{977F1967-051F-4A95-BABC-8D62714A0FB4}" type="pres">
      <dgm:prSet presAssocID="{05821030-3F92-4D0F-BE5A-705ACE2E7CF2}" presName="extraNode" presStyleLbl="node1" presStyleIdx="0" presStyleCnt="6"/>
      <dgm:spPr/>
    </dgm:pt>
    <dgm:pt modelId="{6201BD77-7071-4C89-91F3-765348E57655}" type="pres">
      <dgm:prSet presAssocID="{05821030-3F92-4D0F-BE5A-705ACE2E7CF2}" presName="dstNode" presStyleLbl="node1" presStyleIdx="0" presStyleCnt="6"/>
      <dgm:spPr/>
    </dgm:pt>
    <dgm:pt modelId="{17ECEC40-1818-4959-AB64-FBF6DFCB9BDB}" type="pres">
      <dgm:prSet presAssocID="{C479B17E-6182-420F-B1DA-97205D88107A}" presName="text_1" presStyleLbl="node1" presStyleIdx="0" presStyleCnt="6">
        <dgm:presLayoutVars>
          <dgm:bulletEnabled val="1"/>
        </dgm:presLayoutVars>
      </dgm:prSet>
      <dgm:spPr/>
    </dgm:pt>
    <dgm:pt modelId="{79EEAB9B-A435-45B6-AF0E-B8D4F7AE3923}" type="pres">
      <dgm:prSet presAssocID="{C479B17E-6182-420F-B1DA-97205D88107A}" presName="accent_1" presStyleCnt="0"/>
      <dgm:spPr/>
    </dgm:pt>
    <dgm:pt modelId="{BC8E58FF-B2B8-4974-9261-248E179539BF}" type="pres">
      <dgm:prSet presAssocID="{C479B17E-6182-420F-B1DA-97205D88107A}" presName="accentRepeatNode" presStyleLbl="solidFgAcc1" presStyleIdx="0" presStyleCnt="6"/>
      <dgm:spPr/>
    </dgm:pt>
    <dgm:pt modelId="{1FBBB5EE-48AB-4FE2-B32E-CBDD98D9550F}" type="pres">
      <dgm:prSet presAssocID="{8C755149-A130-4F0D-A7EB-246D12BFCA49}" presName="text_2" presStyleLbl="node1" presStyleIdx="1" presStyleCnt="6">
        <dgm:presLayoutVars>
          <dgm:bulletEnabled val="1"/>
        </dgm:presLayoutVars>
      </dgm:prSet>
      <dgm:spPr/>
    </dgm:pt>
    <dgm:pt modelId="{A193A684-172C-45E9-BAE3-82A57FDB225A}" type="pres">
      <dgm:prSet presAssocID="{8C755149-A130-4F0D-A7EB-246D12BFCA49}" presName="accent_2" presStyleCnt="0"/>
      <dgm:spPr/>
    </dgm:pt>
    <dgm:pt modelId="{0A04D796-69A6-4F10-B97F-40CB7F99C61B}" type="pres">
      <dgm:prSet presAssocID="{8C755149-A130-4F0D-A7EB-246D12BFCA49}" presName="accentRepeatNode" presStyleLbl="solidFgAcc1" presStyleIdx="1" presStyleCnt="6"/>
      <dgm:spPr/>
    </dgm:pt>
    <dgm:pt modelId="{CE7E131A-4856-46C1-A4EF-5374AECA9E19}" type="pres">
      <dgm:prSet presAssocID="{CC0318F5-25AD-4A9D-BB79-C3728C360FDF}" presName="text_3" presStyleLbl="node1" presStyleIdx="2" presStyleCnt="6">
        <dgm:presLayoutVars>
          <dgm:bulletEnabled val="1"/>
        </dgm:presLayoutVars>
      </dgm:prSet>
      <dgm:spPr/>
    </dgm:pt>
    <dgm:pt modelId="{FBB519F2-F749-4C7B-8877-D46BD32CA0E9}" type="pres">
      <dgm:prSet presAssocID="{CC0318F5-25AD-4A9D-BB79-C3728C360FDF}" presName="accent_3" presStyleCnt="0"/>
      <dgm:spPr/>
    </dgm:pt>
    <dgm:pt modelId="{D71B07D8-17FA-4BB6-8371-2E97669645B6}" type="pres">
      <dgm:prSet presAssocID="{CC0318F5-25AD-4A9D-BB79-C3728C360FDF}" presName="accentRepeatNode" presStyleLbl="solidFgAcc1" presStyleIdx="2" presStyleCnt="6"/>
      <dgm:spPr/>
    </dgm:pt>
    <dgm:pt modelId="{78DA2240-1E3C-4AFC-8058-8B1AD2F70006}" type="pres">
      <dgm:prSet presAssocID="{A70119A0-C686-438A-89C8-C339A810BB14}" presName="text_4" presStyleLbl="node1" presStyleIdx="3" presStyleCnt="6">
        <dgm:presLayoutVars>
          <dgm:bulletEnabled val="1"/>
        </dgm:presLayoutVars>
      </dgm:prSet>
      <dgm:spPr/>
    </dgm:pt>
    <dgm:pt modelId="{0626D9AF-8559-4069-8BA0-4B64B519B0DD}" type="pres">
      <dgm:prSet presAssocID="{A70119A0-C686-438A-89C8-C339A810BB14}" presName="accent_4" presStyleCnt="0"/>
      <dgm:spPr/>
    </dgm:pt>
    <dgm:pt modelId="{936C76CD-C838-42F0-A548-172BDC583E86}" type="pres">
      <dgm:prSet presAssocID="{A70119A0-C686-438A-89C8-C339A810BB14}" presName="accentRepeatNode" presStyleLbl="solidFgAcc1" presStyleIdx="3" presStyleCnt="6"/>
      <dgm:spPr/>
    </dgm:pt>
    <dgm:pt modelId="{E4A6507E-3327-4F83-BA79-AC8D2FDB5789}" type="pres">
      <dgm:prSet presAssocID="{3309FA27-D05F-4BDE-978F-09B690541124}" presName="text_5" presStyleLbl="node1" presStyleIdx="4" presStyleCnt="6">
        <dgm:presLayoutVars>
          <dgm:bulletEnabled val="1"/>
        </dgm:presLayoutVars>
      </dgm:prSet>
      <dgm:spPr/>
    </dgm:pt>
    <dgm:pt modelId="{1C743121-B12D-45C6-ABA0-F91E7BECBC72}" type="pres">
      <dgm:prSet presAssocID="{3309FA27-D05F-4BDE-978F-09B690541124}" presName="accent_5" presStyleCnt="0"/>
      <dgm:spPr/>
    </dgm:pt>
    <dgm:pt modelId="{24F05587-DB8B-4197-8C59-59668E1D0DA2}" type="pres">
      <dgm:prSet presAssocID="{3309FA27-D05F-4BDE-978F-09B690541124}" presName="accentRepeatNode" presStyleLbl="solidFgAcc1" presStyleIdx="4" presStyleCnt="6"/>
      <dgm:spPr/>
    </dgm:pt>
    <dgm:pt modelId="{31B57D7C-87B3-4B25-9281-9867620224D5}" type="pres">
      <dgm:prSet presAssocID="{AB5BBBC7-CB4F-4C8E-AB1D-785A9E8C559C}" presName="text_6" presStyleLbl="node1" presStyleIdx="5" presStyleCnt="6">
        <dgm:presLayoutVars>
          <dgm:bulletEnabled val="1"/>
        </dgm:presLayoutVars>
      </dgm:prSet>
      <dgm:spPr/>
    </dgm:pt>
    <dgm:pt modelId="{63E51925-FBB0-4567-894B-0BA361010064}" type="pres">
      <dgm:prSet presAssocID="{AB5BBBC7-CB4F-4C8E-AB1D-785A9E8C559C}" presName="accent_6" presStyleCnt="0"/>
      <dgm:spPr/>
    </dgm:pt>
    <dgm:pt modelId="{D4E88B2F-CD16-43E1-B9DA-E3DA7245DAE6}" type="pres">
      <dgm:prSet presAssocID="{AB5BBBC7-CB4F-4C8E-AB1D-785A9E8C559C}" presName="accentRepeatNode" presStyleLbl="solidFgAcc1" presStyleIdx="5" presStyleCnt="6"/>
      <dgm:spPr/>
    </dgm:pt>
  </dgm:ptLst>
  <dgm:cxnLst>
    <dgm:cxn modelId="{AB9EAC0C-2D6A-4C63-83E7-224D9DA2C8D6}" type="presOf" srcId="{3309FA27-D05F-4BDE-978F-09B690541124}" destId="{E4A6507E-3327-4F83-BA79-AC8D2FDB5789}" srcOrd="0" destOrd="0" presId="urn:microsoft.com/office/officeart/2008/layout/VerticalCurvedList"/>
    <dgm:cxn modelId="{E8C44C3C-AE5E-48D1-8313-24ED42201D45}" srcId="{05821030-3F92-4D0F-BE5A-705ACE2E7CF2}" destId="{8C755149-A130-4F0D-A7EB-246D12BFCA49}" srcOrd="1" destOrd="0" parTransId="{242AD33C-6EAB-4F43-8034-A67EC109ED15}" sibTransId="{F5617125-701F-43E2-979B-557469197F91}"/>
    <dgm:cxn modelId="{A1124A3E-8A25-47B3-A2B6-D5E8A62ECB78}" type="presOf" srcId="{8C755149-A130-4F0D-A7EB-246D12BFCA49}" destId="{1FBBB5EE-48AB-4FE2-B32E-CBDD98D9550F}" srcOrd="0" destOrd="0" presId="urn:microsoft.com/office/officeart/2008/layout/VerticalCurvedList"/>
    <dgm:cxn modelId="{CBE8EE5B-A61B-42CF-982E-1DDB6EE13BB4}" srcId="{05821030-3F92-4D0F-BE5A-705ACE2E7CF2}" destId="{CC0318F5-25AD-4A9D-BB79-C3728C360FDF}" srcOrd="2" destOrd="0" parTransId="{59B2C205-82CE-4EBE-9051-A34290F9A4AA}" sibTransId="{FE103BB7-41F6-48B1-B056-CA6CC89F13D2}"/>
    <dgm:cxn modelId="{FDDF5F44-9BBA-4100-A3D7-A084123DBFBA}" type="presOf" srcId="{C479B17E-6182-420F-B1DA-97205D88107A}" destId="{17ECEC40-1818-4959-AB64-FBF6DFCB9BDB}" srcOrd="0" destOrd="0" presId="urn:microsoft.com/office/officeart/2008/layout/VerticalCurvedList"/>
    <dgm:cxn modelId="{AF03BC7E-4819-4E0D-A2B9-8B0DBF883F89}" srcId="{05821030-3F92-4D0F-BE5A-705ACE2E7CF2}" destId="{C479B17E-6182-420F-B1DA-97205D88107A}" srcOrd="0" destOrd="0" parTransId="{B4FF762B-055A-42DC-AD7E-0753843125A8}" sibTransId="{B5084B42-B814-4030-B42D-2308EFD497D3}"/>
    <dgm:cxn modelId="{D6B1D38B-4EC1-48BB-91BC-0347140530D8}" srcId="{05821030-3F92-4D0F-BE5A-705ACE2E7CF2}" destId="{A70119A0-C686-438A-89C8-C339A810BB14}" srcOrd="3" destOrd="0" parTransId="{3A575784-43E5-4CC3-A26B-70D6E698D0D0}" sibTransId="{C11B07F5-EF0E-4122-9938-ADABC487D9BE}"/>
    <dgm:cxn modelId="{9050E8AC-B348-4BB2-95A3-601ED0E3789B}" type="presOf" srcId="{05821030-3F92-4D0F-BE5A-705ACE2E7CF2}" destId="{30908B51-D58A-4B28-9AA2-CD65A2592342}" srcOrd="0" destOrd="0" presId="urn:microsoft.com/office/officeart/2008/layout/VerticalCurvedList"/>
    <dgm:cxn modelId="{FACB29BB-39E8-46E3-9B59-EC2D52C1840A}" type="presOf" srcId="{AB5BBBC7-CB4F-4C8E-AB1D-785A9E8C559C}" destId="{31B57D7C-87B3-4B25-9281-9867620224D5}" srcOrd="0" destOrd="0" presId="urn:microsoft.com/office/officeart/2008/layout/VerticalCurvedList"/>
    <dgm:cxn modelId="{956F99D2-083D-457C-9755-C396F65D7ED7}" srcId="{05821030-3F92-4D0F-BE5A-705ACE2E7CF2}" destId="{3309FA27-D05F-4BDE-978F-09B690541124}" srcOrd="4" destOrd="0" parTransId="{9B732421-259C-4DCE-8FA8-94087C18F46F}" sibTransId="{38A93E36-84B9-41CF-8A78-8089CACDA417}"/>
    <dgm:cxn modelId="{9F69A6D4-EC47-4B81-8EBF-CC41C5E513D8}" type="presOf" srcId="{B5084B42-B814-4030-B42D-2308EFD497D3}" destId="{A9109F47-C368-450E-8887-73501771AAAD}" srcOrd="0" destOrd="0" presId="urn:microsoft.com/office/officeart/2008/layout/VerticalCurvedList"/>
    <dgm:cxn modelId="{12AA26DE-512E-438B-ABFA-8F243F0CFFB6}" srcId="{05821030-3F92-4D0F-BE5A-705ACE2E7CF2}" destId="{AB5BBBC7-CB4F-4C8E-AB1D-785A9E8C559C}" srcOrd="5" destOrd="0" parTransId="{CAB82212-C9FB-4DAA-AE81-6F88BB3148E8}" sibTransId="{3F114789-94C1-4DDB-BE16-541FC0336B8C}"/>
    <dgm:cxn modelId="{554324E1-2EBB-4DBD-9113-3FC6599D300B}" type="presOf" srcId="{A70119A0-C686-438A-89C8-C339A810BB14}" destId="{78DA2240-1E3C-4AFC-8058-8B1AD2F70006}" srcOrd="0" destOrd="0" presId="urn:microsoft.com/office/officeart/2008/layout/VerticalCurvedList"/>
    <dgm:cxn modelId="{125D67F8-718F-4068-A4D6-4671DFB95139}" type="presOf" srcId="{CC0318F5-25AD-4A9D-BB79-C3728C360FDF}" destId="{CE7E131A-4856-46C1-A4EF-5374AECA9E19}" srcOrd="0" destOrd="0" presId="urn:microsoft.com/office/officeart/2008/layout/VerticalCurvedList"/>
    <dgm:cxn modelId="{C743D67E-2BB9-4451-B360-496404A59D59}" type="presParOf" srcId="{30908B51-D58A-4B28-9AA2-CD65A2592342}" destId="{D81DC9AF-A0B6-4042-BF8D-333440A511E5}" srcOrd="0" destOrd="0" presId="urn:microsoft.com/office/officeart/2008/layout/VerticalCurvedList"/>
    <dgm:cxn modelId="{82B52490-8DCF-4D89-910A-EBA7B38B50B6}" type="presParOf" srcId="{D81DC9AF-A0B6-4042-BF8D-333440A511E5}" destId="{35174F4B-9A02-4B36-BF90-29C97A9AC3E5}" srcOrd="0" destOrd="0" presId="urn:microsoft.com/office/officeart/2008/layout/VerticalCurvedList"/>
    <dgm:cxn modelId="{DE6664E6-7E61-4916-A663-CAB514916E28}" type="presParOf" srcId="{35174F4B-9A02-4B36-BF90-29C97A9AC3E5}" destId="{7D90EB52-998C-4466-B191-4F367A2C0381}" srcOrd="0" destOrd="0" presId="urn:microsoft.com/office/officeart/2008/layout/VerticalCurvedList"/>
    <dgm:cxn modelId="{13E95498-8C96-4C62-9138-D6D9057C56BE}" type="presParOf" srcId="{35174F4B-9A02-4B36-BF90-29C97A9AC3E5}" destId="{A9109F47-C368-450E-8887-73501771AAAD}" srcOrd="1" destOrd="0" presId="urn:microsoft.com/office/officeart/2008/layout/VerticalCurvedList"/>
    <dgm:cxn modelId="{37198FD2-B6CB-4446-9B9A-F171357CE407}" type="presParOf" srcId="{35174F4B-9A02-4B36-BF90-29C97A9AC3E5}" destId="{977F1967-051F-4A95-BABC-8D62714A0FB4}" srcOrd="2" destOrd="0" presId="urn:microsoft.com/office/officeart/2008/layout/VerticalCurvedList"/>
    <dgm:cxn modelId="{C2A88206-7F60-42B6-BB2E-8EF4FD8AD6B4}" type="presParOf" srcId="{35174F4B-9A02-4B36-BF90-29C97A9AC3E5}" destId="{6201BD77-7071-4C89-91F3-765348E57655}" srcOrd="3" destOrd="0" presId="urn:microsoft.com/office/officeart/2008/layout/VerticalCurvedList"/>
    <dgm:cxn modelId="{B7B8B777-6BEA-4ECD-B59B-8073002DDBD3}" type="presParOf" srcId="{D81DC9AF-A0B6-4042-BF8D-333440A511E5}" destId="{17ECEC40-1818-4959-AB64-FBF6DFCB9BDB}" srcOrd="1" destOrd="0" presId="urn:microsoft.com/office/officeart/2008/layout/VerticalCurvedList"/>
    <dgm:cxn modelId="{E85D06C8-79A9-48F2-813C-CE20EB86D71D}" type="presParOf" srcId="{D81DC9AF-A0B6-4042-BF8D-333440A511E5}" destId="{79EEAB9B-A435-45B6-AF0E-B8D4F7AE3923}" srcOrd="2" destOrd="0" presId="urn:microsoft.com/office/officeart/2008/layout/VerticalCurvedList"/>
    <dgm:cxn modelId="{B3C9268A-9C15-459B-86A3-2DDCEDCD54B4}" type="presParOf" srcId="{79EEAB9B-A435-45B6-AF0E-B8D4F7AE3923}" destId="{BC8E58FF-B2B8-4974-9261-248E179539BF}" srcOrd="0" destOrd="0" presId="urn:microsoft.com/office/officeart/2008/layout/VerticalCurvedList"/>
    <dgm:cxn modelId="{72BD1BC8-3E22-4DF2-AF9C-CEA6D331DC3E}" type="presParOf" srcId="{D81DC9AF-A0B6-4042-BF8D-333440A511E5}" destId="{1FBBB5EE-48AB-4FE2-B32E-CBDD98D9550F}" srcOrd="3" destOrd="0" presId="urn:microsoft.com/office/officeart/2008/layout/VerticalCurvedList"/>
    <dgm:cxn modelId="{559DD606-58C0-413C-A837-B8560439DD47}" type="presParOf" srcId="{D81DC9AF-A0B6-4042-BF8D-333440A511E5}" destId="{A193A684-172C-45E9-BAE3-82A57FDB225A}" srcOrd="4" destOrd="0" presId="urn:microsoft.com/office/officeart/2008/layout/VerticalCurvedList"/>
    <dgm:cxn modelId="{2C9C477C-85F1-49A0-9D6A-87247A2A5146}" type="presParOf" srcId="{A193A684-172C-45E9-BAE3-82A57FDB225A}" destId="{0A04D796-69A6-4F10-B97F-40CB7F99C61B}" srcOrd="0" destOrd="0" presId="urn:microsoft.com/office/officeart/2008/layout/VerticalCurvedList"/>
    <dgm:cxn modelId="{09C421C4-815E-4D80-8E3B-55BDDD0B99CD}" type="presParOf" srcId="{D81DC9AF-A0B6-4042-BF8D-333440A511E5}" destId="{CE7E131A-4856-46C1-A4EF-5374AECA9E19}" srcOrd="5" destOrd="0" presId="urn:microsoft.com/office/officeart/2008/layout/VerticalCurvedList"/>
    <dgm:cxn modelId="{DDD728D3-CFA1-4D97-8D56-85C8BE3A2087}" type="presParOf" srcId="{D81DC9AF-A0B6-4042-BF8D-333440A511E5}" destId="{FBB519F2-F749-4C7B-8877-D46BD32CA0E9}" srcOrd="6" destOrd="0" presId="urn:microsoft.com/office/officeart/2008/layout/VerticalCurvedList"/>
    <dgm:cxn modelId="{AAF8C236-F782-4230-A5D9-315EBB6FB7FC}" type="presParOf" srcId="{FBB519F2-F749-4C7B-8877-D46BD32CA0E9}" destId="{D71B07D8-17FA-4BB6-8371-2E97669645B6}" srcOrd="0" destOrd="0" presId="urn:microsoft.com/office/officeart/2008/layout/VerticalCurvedList"/>
    <dgm:cxn modelId="{78E169AF-BB7F-4707-8C77-32BCAB99FAF3}" type="presParOf" srcId="{D81DC9AF-A0B6-4042-BF8D-333440A511E5}" destId="{78DA2240-1E3C-4AFC-8058-8B1AD2F70006}" srcOrd="7" destOrd="0" presId="urn:microsoft.com/office/officeart/2008/layout/VerticalCurvedList"/>
    <dgm:cxn modelId="{D8547773-4EA8-474D-B7F0-C75400CB8A92}" type="presParOf" srcId="{D81DC9AF-A0B6-4042-BF8D-333440A511E5}" destId="{0626D9AF-8559-4069-8BA0-4B64B519B0DD}" srcOrd="8" destOrd="0" presId="urn:microsoft.com/office/officeart/2008/layout/VerticalCurvedList"/>
    <dgm:cxn modelId="{93B59D4F-BA24-4925-AA71-4D306BFBBE1F}" type="presParOf" srcId="{0626D9AF-8559-4069-8BA0-4B64B519B0DD}" destId="{936C76CD-C838-42F0-A548-172BDC583E86}" srcOrd="0" destOrd="0" presId="urn:microsoft.com/office/officeart/2008/layout/VerticalCurvedList"/>
    <dgm:cxn modelId="{2E1075FA-A2BA-47C3-A33B-5E7C26BB1C24}" type="presParOf" srcId="{D81DC9AF-A0B6-4042-BF8D-333440A511E5}" destId="{E4A6507E-3327-4F83-BA79-AC8D2FDB5789}" srcOrd="9" destOrd="0" presId="urn:microsoft.com/office/officeart/2008/layout/VerticalCurvedList"/>
    <dgm:cxn modelId="{EBCB5FA3-49CA-4FF0-BE5E-48EA73B9FF51}" type="presParOf" srcId="{D81DC9AF-A0B6-4042-BF8D-333440A511E5}" destId="{1C743121-B12D-45C6-ABA0-F91E7BECBC72}" srcOrd="10" destOrd="0" presId="urn:microsoft.com/office/officeart/2008/layout/VerticalCurvedList"/>
    <dgm:cxn modelId="{E57ED5F3-9F52-43BD-B537-F3AA690BB43B}" type="presParOf" srcId="{1C743121-B12D-45C6-ABA0-F91E7BECBC72}" destId="{24F05587-DB8B-4197-8C59-59668E1D0DA2}" srcOrd="0" destOrd="0" presId="urn:microsoft.com/office/officeart/2008/layout/VerticalCurvedList"/>
    <dgm:cxn modelId="{93420E02-7B39-434E-8B3A-2A76B8D1C137}" type="presParOf" srcId="{D81DC9AF-A0B6-4042-BF8D-333440A511E5}" destId="{31B57D7C-87B3-4B25-9281-9867620224D5}" srcOrd="11" destOrd="0" presId="urn:microsoft.com/office/officeart/2008/layout/VerticalCurvedList"/>
    <dgm:cxn modelId="{0C1C526A-541A-4F2B-A0CD-0C5E89A33237}" type="presParOf" srcId="{D81DC9AF-A0B6-4042-BF8D-333440A511E5}" destId="{63E51925-FBB0-4567-894B-0BA361010064}" srcOrd="12" destOrd="0" presId="urn:microsoft.com/office/officeart/2008/layout/VerticalCurvedList"/>
    <dgm:cxn modelId="{2F7DEB5F-7692-4C18-8317-D694D4DC88EA}" type="presParOf" srcId="{63E51925-FBB0-4567-894B-0BA361010064}" destId="{D4E88B2F-CD16-43E1-B9DA-E3DA7245DAE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821030-3F92-4D0F-BE5A-705ACE2E7CF2}" type="doc">
      <dgm:prSet loTypeId="urn:microsoft.com/office/officeart/2008/layout/VerticalCurvedList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fr-BE"/>
        </a:p>
      </dgm:t>
    </dgm:pt>
    <dgm:pt modelId="{DBF33517-C8A0-494A-8460-DDCEAB8F2B11}">
      <dgm:prSet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itchFamily="18" charset="0"/>
              <a:ea typeface="Cambria Math" pitchFamily="18" charset="0"/>
            </a:rPr>
            <a:t>Des ressources pédagogiques et information </a:t>
          </a:r>
          <a:br>
            <a:rPr lang="fr-BE" dirty="0">
              <a:latin typeface="Cambria Math" pitchFamily="18" charset="0"/>
              <a:ea typeface="Cambria Math" pitchFamily="18" charset="0"/>
            </a:rPr>
          </a:br>
          <a:r>
            <a:rPr lang="fr-BE" dirty="0">
              <a:latin typeface="Cambria Math" pitchFamily="18" charset="0"/>
              <a:ea typeface="Cambria Math" pitchFamily="18" charset="0"/>
            </a:rPr>
            <a:t>sur le site: www.cofep.be</a:t>
          </a:r>
        </a:p>
      </dgm:t>
    </dgm:pt>
    <dgm:pt modelId="{E42FC02A-00A3-42D2-B893-B97296F7EBB6}" type="parTrans" cxnId="{DA63024A-5278-4B5D-AA43-92F2B962EDE1}">
      <dgm:prSet/>
      <dgm:spPr/>
      <dgm:t>
        <a:bodyPr/>
        <a:lstStyle/>
        <a:p>
          <a:endParaRPr lang="fr-BE"/>
        </a:p>
      </dgm:t>
    </dgm:pt>
    <dgm:pt modelId="{8B9019ED-9FF3-4A70-8887-D45565B7ABCC}" type="sibTrans" cxnId="{DA63024A-5278-4B5D-AA43-92F2B962EDE1}">
      <dgm:prSet/>
      <dgm:spPr/>
      <dgm:t>
        <a:bodyPr/>
        <a:lstStyle/>
        <a:p>
          <a:endParaRPr lang="fr-BE"/>
        </a:p>
      </dgm:t>
    </dgm:pt>
    <dgm:pt modelId="{D7B871C7-D41F-475E-894C-78E8D7A40EA0}">
      <dgm:prSet/>
      <dgm:spPr>
        <a:solidFill>
          <a:srgbClr val="DD3C07"/>
        </a:solidFill>
      </dgm:spPr>
      <dgm:t>
        <a:bodyPr/>
        <a:lstStyle/>
        <a:p>
          <a:r>
            <a:rPr lang="fr-BE">
              <a:latin typeface="Cambria Math" pitchFamily="18" charset="0"/>
              <a:ea typeface="Cambria Math" pitchFamily="18" charset="0"/>
            </a:rPr>
            <a:t>Une Basic Bank</a:t>
          </a:r>
          <a:endParaRPr lang="fr-BE" dirty="0">
            <a:latin typeface="Cambria Math" pitchFamily="18" charset="0"/>
            <a:ea typeface="Cambria Math" pitchFamily="18" charset="0"/>
          </a:endParaRPr>
        </a:p>
      </dgm:t>
    </dgm:pt>
    <dgm:pt modelId="{D9582ABD-AA9C-45A1-B035-93D1CF9C2AC7}" type="parTrans" cxnId="{84BDE7F4-F61D-42EE-9D90-F3CE2396B1B7}">
      <dgm:prSet/>
      <dgm:spPr/>
      <dgm:t>
        <a:bodyPr/>
        <a:lstStyle/>
        <a:p>
          <a:endParaRPr lang="fr-BE"/>
        </a:p>
      </dgm:t>
    </dgm:pt>
    <dgm:pt modelId="{55E2B5DB-CADD-439C-BCBF-FF65BB993233}" type="sibTrans" cxnId="{84BDE7F4-F61D-42EE-9D90-F3CE2396B1B7}">
      <dgm:prSet/>
      <dgm:spPr/>
      <dgm:t>
        <a:bodyPr/>
        <a:lstStyle/>
        <a:p>
          <a:endParaRPr lang="fr-BE"/>
        </a:p>
      </dgm:t>
    </dgm:pt>
    <dgm:pt modelId="{2A7E0251-4C15-4BE8-8623-302708BB472F}">
      <dgm:prSet/>
      <dgm:spPr>
        <a:solidFill>
          <a:srgbClr val="DD3C07"/>
        </a:solidFill>
      </dgm:spPr>
      <dgm:t>
        <a:bodyPr/>
        <a:lstStyle/>
        <a:p>
          <a:r>
            <a:rPr lang="fr-BE">
              <a:latin typeface="Cambria Math" pitchFamily="18" charset="0"/>
              <a:ea typeface="Cambria Math" pitchFamily="18" charset="0"/>
            </a:rPr>
            <a:t>Un accès au site EUROPEN</a:t>
          </a:r>
          <a:endParaRPr lang="fr-BE" dirty="0">
            <a:latin typeface="Cambria Math" pitchFamily="18" charset="0"/>
            <a:ea typeface="Cambria Math" pitchFamily="18" charset="0"/>
          </a:endParaRPr>
        </a:p>
      </dgm:t>
    </dgm:pt>
    <dgm:pt modelId="{23FA139E-2AEA-4DA2-A629-D8CE5E8F9BE0}" type="parTrans" cxnId="{A955FD94-31EC-4ACF-8491-D6C4C2F67714}">
      <dgm:prSet/>
      <dgm:spPr/>
      <dgm:t>
        <a:bodyPr/>
        <a:lstStyle/>
        <a:p>
          <a:endParaRPr lang="fr-BE"/>
        </a:p>
      </dgm:t>
    </dgm:pt>
    <dgm:pt modelId="{CDD4FD29-A810-436B-B663-59693D8B5DAA}" type="sibTrans" cxnId="{A955FD94-31EC-4ACF-8491-D6C4C2F67714}">
      <dgm:prSet/>
      <dgm:spPr/>
      <dgm:t>
        <a:bodyPr/>
        <a:lstStyle/>
        <a:p>
          <a:endParaRPr lang="fr-BE"/>
        </a:p>
      </dgm:t>
    </dgm:pt>
    <dgm:pt modelId="{33011769-D00D-411B-B7BB-3A7A4E7E5A13}">
      <dgm:prSet/>
      <dgm:spPr>
        <a:solidFill>
          <a:srgbClr val="DD3C07"/>
        </a:solidFill>
      </dgm:spPr>
      <dgm:t>
        <a:bodyPr/>
        <a:lstStyle/>
        <a:p>
          <a:r>
            <a:rPr lang="fr-BE">
              <a:latin typeface="Cambria Math" pitchFamily="18" charset="0"/>
              <a:ea typeface="Cambria Math" pitchFamily="18" charset="0"/>
            </a:rPr>
            <a:t>Deux adresses mail via GMAIL</a:t>
          </a:r>
          <a:endParaRPr lang="fr-BE" dirty="0">
            <a:latin typeface="Cambria Math" pitchFamily="18" charset="0"/>
            <a:ea typeface="Cambria Math" pitchFamily="18" charset="0"/>
          </a:endParaRPr>
        </a:p>
      </dgm:t>
    </dgm:pt>
    <dgm:pt modelId="{50EBE764-141A-403A-B774-F5C0F3E39167}" type="parTrans" cxnId="{31CFA6BE-F6AE-4ACD-942C-5813DBA68589}">
      <dgm:prSet/>
      <dgm:spPr/>
      <dgm:t>
        <a:bodyPr/>
        <a:lstStyle/>
        <a:p>
          <a:endParaRPr lang="fr-BE"/>
        </a:p>
      </dgm:t>
    </dgm:pt>
    <dgm:pt modelId="{0C7FB2AB-5CA5-4BD3-AD3D-DCBE1C266546}" type="sibTrans" cxnId="{31CFA6BE-F6AE-4ACD-942C-5813DBA68589}">
      <dgm:prSet/>
      <dgm:spPr/>
      <dgm:t>
        <a:bodyPr/>
        <a:lstStyle/>
        <a:p>
          <a:endParaRPr lang="fr-BE"/>
        </a:p>
      </dgm:t>
    </dgm:pt>
    <dgm:pt modelId="{CD735605-08A6-412C-BF7F-FCAB4E7B6D08}">
      <dgm:prSet/>
      <dgm:spPr>
        <a:solidFill>
          <a:srgbClr val="DD3C07"/>
        </a:solidFill>
      </dgm:spPr>
      <dgm:t>
        <a:bodyPr/>
        <a:lstStyle/>
        <a:p>
          <a:r>
            <a:rPr lang="fr-BE" dirty="0">
              <a:latin typeface="Cambria Math" pitchFamily="18" charset="0"/>
              <a:ea typeface="Cambria Math" pitchFamily="18" charset="0"/>
            </a:rPr>
            <a:t>Des EVI de services pour coller à la réalité</a:t>
          </a:r>
        </a:p>
      </dgm:t>
    </dgm:pt>
    <dgm:pt modelId="{4FD397AC-C084-40EA-B277-48B3CAEFAA13}" type="parTrans" cxnId="{6F5BCB75-D3DD-4F5B-81B7-104FB1DF509C}">
      <dgm:prSet/>
      <dgm:spPr/>
      <dgm:t>
        <a:bodyPr/>
        <a:lstStyle/>
        <a:p>
          <a:endParaRPr lang="fr-BE"/>
        </a:p>
      </dgm:t>
    </dgm:pt>
    <dgm:pt modelId="{290AB1F6-089F-456E-B550-1021496EBC4F}" type="sibTrans" cxnId="{6F5BCB75-D3DD-4F5B-81B7-104FB1DF509C}">
      <dgm:prSet/>
      <dgm:spPr/>
      <dgm:t>
        <a:bodyPr/>
        <a:lstStyle/>
        <a:p>
          <a:endParaRPr lang="fr-BE"/>
        </a:p>
      </dgm:t>
    </dgm:pt>
    <dgm:pt modelId="{30908B51-D58A-4B28-9AA2-CD65A2592342}" type="pres">
      <dgm:prSet presAssocID="{05821030-3F92-4D0F-BE5A-705ACE2E7CF2}" presName="Name0" presStyleCnt="0">
        <dgm:presLayoutVars>
          <dgm:chMax val="7"/>
          <dgm:chPref val="7"/>
          <dgm:dir/>
        </dgm:presLayoutVars>
      </dgm:prSet>
      <dgm:spPr/>
    </dgm:pt>
    <dgm:pt modelId="{D81DC9AF-A0B6-4042-BF8D-333440A511E5}" type="pres">
      <dgm:prSet presAssocID="{05821030-3F92-4D0F-BE5A-705ACE2E7CF2}" presName="Name1" presStyleCnt="0"/>
      <dgm:spPr/>
    </dgm:pt>
    <dgm:pt modelId="{35174F4B-9A02-4B36-BF90-29C97A9AC3E5}" type="pres">
      <dgm:prSet presAssocID="{05821030-3F92-4D0F-BE5A-705ACE2E7CF2}" presName="cycle" presStyleCnt="0"/>
      <dgm:spPr/>
    </dgm:pt>
    <dgm:pt modelId="{7D90EB52-998C-4466-B191-4F367A2C0381}" type="pres">
      <dgm:prSet presAssocID="{05821030-3F92-4D0F-BE5A-705ACE2E7CF2}" presName="srcNode" presStyleLbl="node1" presStyleIdx="0" presStyleCnt="5"/>
      <dgm:spPr/>
    </dgm:pt>
    <dgm:pt modelId="{A9109F47-C368-450E-8887-73501771AAAD}" type="pres">
      <dgm:prSet presAssocID="{05821030-3F92-4D0F-BE5A-705ACE2E7CF2}" presName="conn" presStyleLbl="parChTrans1D2" presStyleIdx="0" presStyleCnt="1"/>
      <dgm:spPr/>
    </dgm:pt>
    <dgm:pt modelId="{977F1967-051F-4A95-BABC-8D62714A0FB4}" type="pres">
      <dgm:prSet presAssocID="{05821030-3F92-4D0F-BE5A-705ACE2E7CF2}" presName="extraNode" presStyleLbl="node1" presStyleIdx="0" presStyleCnt="5"/>
      <dgm:spPr/>
    </dgm:pt>
    <dgm:pt modelId="{6201BD77-7071-4C89-91F3-765348E57655}" type="pres">
      <dgm:prSet presAssocID="{05821030-3F92-4D0F-BE5A-705ACE2E7CF2}" presName="dstNode" presStyleLbl="node1" presStyleIdx="0" presStyleCnt="5"/>
      <dgm:spPr/>
    </dgm:pt>
    <dgm:pt modelId="{278E08F2-A590-45EF-B30B-075A82C10CE5}" type="pres">
      <dgm:prSet presAssocID="{DBF33517-C8A0-494A-8460-DDCEAB8F2B11}" presName="text_1" presStyleLbl="node1" presStyleIdx="0" presStyleCnt="5">
        <dgm:presLayoutVars>
          <dgm:bulletEnabled val="1"/>
        </dgm:presLayoutVars>
      </dgm:prSet>
      <dgm:spPr/>
    </dgm:pt>
    <dgm:pt modelId="{7FC3676D-4C76-495F-BB91-E3ABF5554720}" type="pres">
      <dgm:prSet presAssocID="{DBF33517-C8A0-494A-8460-DDCEAB8F2B11}" presName="accent_1" presStyleCnt="0"/>
      <dgm:spPr/>
    </dgm:pt>
    <dgm:pt modelId="{CB84C6F5-72FE-4C20-BC98-77C4A5DFB487}" type="pres">
      <dgm:prSet presAssocID="{DBF33517-C8A0-494A-8460-DDCEAB8F2B11}" presName="accentRepeatNode" presStyleLbl="solidFgAcc1" presStyleIdx="0" presStyleCnt="5"/>
      <dgm:spPr/>
    </dgm:pt>
    <dgm:pt modelId="{63F8EC4D-59B3-435A-9A4A-30707D42B8A6}" type="pres">
      <dgm:prSet presAssocID="{D7B871C7-D41F-475E-894C-78E8D7A40EA0}" presName="text_2" presStyleLbl="node1" presStyleIdx="1" presStyleCnt="5">
        <dgm:presLayoutVars>
          <dgm:bulletEnabled val="1"/>
        </dgm:presLayoutVars>
      </dgm:prSet>
      <dgm:spPr/>
    </dgm:pt>
    <dgm:pt modelId="{E6FE60BC-233E-4CE5-9D4E-3D3AB847461F}" type="pres">
      <dgm:prSet presAssocID="{D7B871C7-D41F-475E-894C-78E8D7A40EA0}" presName="accent_2" presStyleCnt="0"/>
      <dgm:spPr/>
    </dgm:pt>
    <dgm:pt modelId="{78EF2402-DE47-4548-80EF-AE2BCA02E938}" type="pres">
      <dgm:prSet presAssocID="{D7B871C7-D41F-475E-894C-78E8D7A40EA0}" presName="accentRepeatNode" presStyleLbl="solidFgAcc1" presStyleIdx="1" presStyleCnt="5"/>
      <dgm:spPr/>
    </dgm:pt>
    <dgm:pt modelId="{F92B05CE-353F-4C5D-B138-2A659062C298}" type="pres">
      <dgm:prSet presAssocID="{2A7E0251-4C15-4BE8-8623-302708BB472F}" presName="text_3" presStyleLbl="node1" presStyleIdx="2" presStyleCnt="5">
        <dgm:presLayoutVars>
          <dgm:bulletEnabled val="1"/>
        </dgm:presLayoutVars>
      </dgm:prSet>
      <dgm:spPr/>
    </dgm:pt>
    <dgm:pt modelId="{3478480B-5CDF-4ABA-A388-5CD04D8A17E2}" type="pres">
      <dgm:prSet presAssocID="{2A7E0251-4C15-4BE8-8623-302708BB472F}" presName="accent_3" presStyleCnt="0"/>
      <dgm:spPr/>
    </dgm:pt>
    <dgm:pt modelId="{A3E71E06-2F35-4070-89C2-69A02CD5437E}" type="pres">
      <dgm:prSet presAssocID="{2A7E0251-4C15-4BE8-8623-302708BB472F}" presName="accentRepeatNode" presStyleLbl="solidFgAcc1" presStyleIdx="2" presStyleCnt="5"/>
      <dgm:spPr/>
    </dgm:pt>
    <dgm:pt modelId="{02F3EC4C-F384-4C02-A402-AD309A75DCE4}" type="pres">
      <dgm:prSet presAssocID="{33011769-D00D-411B-B7BB-3A7A4E7E5A13}" presName="text_4" presStyleLbl="node1" presStyleIdx="3" presStyleCnt="5">
        <dgm:presLayoutVars>
          <dgm:bulletEnabled val="1"/>
        </dgm:presLayoutVars>
      </dgm:prSet>
      <dgm:spPr/>
    </dgm:pt>
    <dgm:pt modelId="{D5AEDEEB-6468-41DC-8DD2-E76785452F8A}" type="pres">
      <dgm:prSet presAssocID="{33011769-D00D-411B-B7BB-3A7A4E7E5A13}" presName="accent_4" presStyleCnt="0"/>
      <dgm:spPr/>
    </dgm:pt>
    <dgm:pt modelId="{D24BD46F-8F21-4813-86C1-935A2E6072EC}" type="pres">
      <dgm:prSet presAssocID="{33011769-D00D-411B-B7BB-3A7A4E7E5A13}" presName="accentRepeatNode" presStyleLbl="solidFgAcc1" presStyleIdx="3" presStyleCnt="5"/>
      <dgm:spPr/>
    </dgm:pt>
    <dgm:pt modelId="{F9316931-36E7-45FA-82FA-6AC4270BA872}" type="pres">
      <dgm:prSet presAssocID="{CD735605-08A6-412C-BF7F-FCAB4E7B6D08}" presName="text_5" presStyleLbl="node1" presStyleIdx="4" presStyleCnt="5">
        <dgm:presLayoutVars>
          <dgm:bulletEnabled val="1"/>
        </dgm:presLayoutVars>
      </dgm:prSet>
      <dgm:spPr/>
    </dgm:pt>
    <dgm:pt modelId="{FDD5AFB4-71DE-4D1D-8696-930FFD98B0BA}" type="pres">
      <dgm:prSet presAssocID="{CD735605-08A6-412C-BF7F-FCAB4E7B6D08}" presName="accent_5" presStyleCnt="0"/>
      <dgm:spPr/>
    </dgm:pt>
    <dgm:pt modelId="{340821AF-1BBA-47E4-BE0F-5140CB98C24C}" type="pres">
      <dgm:prSet presAssocID="{CD735605-08A6-412C-BF7F-FCAB4E7B6D08}" presName="accentRepeatNode" presStyleLbl="solidFgAcc1" presStyleIdx="4" presStyleCnt="5"/>
      <dgm:spPr/>
    </dgm:pt>
  </dgm:ptLst>
  <dgm:cxnLst>
    <dgm:cxn modelId="{458CD91B-4277-4447-A669-9425F4A10B99}" type="presOf" srcId="{DBF33517-C8A0-494A-8460-DDCEAB8F2B11}" destId="{278E08F2-A590-45EF-B30B-075A82C10CE5}" srcOrd="0" destOrd="0" presId="urn:microsoft.com/office/officeart/2008/layout/VerticalCurvedList"/>
    <dgm:cxn modelId="{C5A70C2A-4FED-4576-8A41-B507044DB204}" type="presOf" srcId="{2A7E0251-4C15-4BE8-8623-302708BB472F}" destId="{F92B05CE-353F-4C5D-B138-2A659062C298}" srcOrd="0" destOrd="0" presId="urn:microsoft.com/office/officeart/2008/layout/VerticalCurvedList"/>
    <dgm:cxn modelId="{275F633C-CDD9-4A92-9797-621D734FFF95}" type="presOf" srcId="{33011769-D00D-411B-B7BB-3A7A4E7E5A13}" destId="{02F3EC4C-F384-4C02-A402-AD309A75DCE4}" srcOrd="0" destOrd="0" presId="urn:microsoft.com/office/officeart/2008/layout/VerticalCurvedList"/>
    <dgm:cxn modelId="{DA63024A-5278-4B5D-AA43-92F2B962EDE1}" srcId="{05821030-3F92-4D0F-BE5A-705ACE2E7CF2}" destId="{DBF33517-C8A0-494A-8460-DDCEAB8F2B11}" srcOrd="0" destOrd="0" parTransId="{E42FC02A-00A3-42D2-B893-B97296F7EBB6}" sibTransId="{8B9019ED-9FF3-4A70-8887-D45565B7ABCC}"/>
    <dgm:cxn modelId="{6F5BCB75-D3DD-4F5B-81B7-104FB1DF509C}" srcId="{05821030-3F92-4D0F-BE5A-705ACE2E7CF2}" destId="{CD735605-08A6-412C-BF7F-FCAB4E7B6D08}" srcOrd="4" destOrd="0" parTransId="{4FD397AC-C084-40EA-B277-48B3CAEFAA13}" sibTransId="{290AB1F6-089F-456E-B550-1021496EBC4F}"/>
    <dgm:cxn modelId="{A955FD94-31EC-4ACF-8491-D6C4C2F67714}" srcId="{05821030-3F92-4D0F-BE5A-705ACE2E7CF2}" destId="{2A7E0251-4C15-4BE8-8623-302708BB472F}" srcOrd="2" destOrd="0" parTransId="{23FA139E-2AEA-4DA2-A629-D8CE5E8F9BE0}" sibTransId="{CDD4FD29-A810-436B-B663-59693D8B5DAA}"/>
    <dgm:cxn modelId="{9050E8AC-B348-4BB2-95A3-601ED0E3789B}" type="presOf" srcId="{05821030-3F92-4D0F-BE5A-705ACE2E7CF2}" destId="{30908B51-D58A-4B28-9AA2-CD65A2592342}" srcOrd="0" destOrd="0" presId="urn:microsoft.com/office/officeart/2008/layout/VerticalCurvedList"/>
    <dgm:cxn modelId="{685AA2B5-23D1-4D7B-8132-4D1719235153}" type="presOf" srcId="{CD735605-08A6-412C-BF7F-FCAB4E7B6D08}" destId="{F9316931-36E7-45FA-82FA-6AC4270BA872}" srcOrd="0" destOrd="0" presId="urn:microsoft.com/office/officeart/2008/layout/VerticalCurvedList"/>
    <dgm:cxn modelId="{0C175ABE-9470-47EC-9B09-54A129E946C0}" type="presOf" srcId="{8B9019ED-9FF3-4A70-8887-D45565B7ABCC}" destId="{A9109F47-C368-450E-8887-73501771AAAD}" srcOrd="0" destOrd="0" presId="urn:microsoft.com/office/officeart/2008/layout/VerticalCurvedList"/>
    <dgm:cxn modelId="{31CFA6BE-F6AE-4ACD-942C-5813DBA68589}" srcId="{05821030-3F92-4D0F-BE5A-705ACE2E7CF2}" destId="{33011769-D00D-411B-B7BB-3A7A4E7E5A13}" srcOrd="3" destOrd="0" parTransId="{50EBE764-141A-403A-B774-F5C0F3E39167}" sibTransId="{0C7FB2AB-5CA5-4BD3-AD3D-DCBE1C266546}"/>
    <dgm:cxn modelId="{5BEB1BEA-E841-47AF-9FEE-E9EDFC079D26}" type="presOf" srcId="{D7B871C7-D41F-475E-894C-78E8D7A40EA0}" destId="{63F8EC4D-59B3-435A-9A4A-30707D42B8A6}" srcOrd="0" destOrd="0" presId="urn:microsoft.com/office/officeart/2008/layout/VerticalCurvedList"/>
    <dgm:cxn modelId="{84BDE7F4-F61D-42EE-9D90-F3CE2396B1B7}" srcId="{05821030-3F92-4D0F-BE5A-705ACE2E7CF2}" destId="{D7B871C7-D41F-475E-894C-78E8D7A40EA0}" srcOrd="1" destOrd="0" parTransId="{D9582ABD-AA9C-45A1-B035-93D1CF9C2AC7}" sibTransId="{55E2B5DB-CADD-439C-BCBF-FF65BB993233}"/>
    <dgm:cxn modelId="{C743D67E-2BB9-4451-B360-496404A59D59}" type="presParOf" srcId="{30908B51-D58A-4B28-9AA2-CD65A2592342}" destId="{D81DC9AF-A0B6-4042-BF8D-333440A511E5}" srcOrd="0" destOrd="0" presId="urn:microsoft.com/office/officeart/2008/layout/VerticalCurvedList"/>
    <dgm:cxn modelId="{82B52490-8DCF-4D89-910A-EBA7B38B50B6}" type="presParOf" srcId="{D81DC9AF-A0B6-4042-BF8D-333440A511E5}" destId="{35174F4B-9A02-4B36-BF90-29C97A9AC3E5}" srcOrd="0" destOrd="0" presId="urn:microsoft.com/office/officeart/2008/layout/VerticalCurvedList"/>
    <dgm:cxn modelId="{DE6664E6-7E61-4916-A663-CAB514916E28}" type="presParOf" srcId="{35174F4B-9A02-4B36-BF90-29C97A9AC3E5}" destId="{7D90EB52-998C-4466-B191-4F367A2C0381}" srcOrd="0" destOrd="0" presId="urn:microsoft.com/office/officeart/2008/layout/VerticalCurvedList"/>
    <dgm:cxn modelId="{13E95498-8C96-4C62-9138-D6D9057C56BE}" type="presParOf" srcId="{35174F4B-9A02-4B36-BF90-29C97A9AC3E5}" destId="{A9109F47-C368-450E-8887-73501771AAAD}" srcOrd="1" destOrd="0" presId="urn:microsoft.com/office/officeart/2008/layout/VerticalCurvedList"/>
    <dgm:cxn modelId="{37198FD2-B6CB-4446-9B9A-F171357CE407}" type="presParOf" srcId="{35174F4B-9A02-4B36-BF90-29C97A9AC3E5}" destId="{977F1967-051F-4A95-BABC-8D62714A0FB4}" srcOrd="2" destOrd="0" presId="urn:microsoft.com/office/officeart/2008/layout/VerticalCurvedList"/>
    <dgm:cxn modelId="{C2A88206-7F60-42B6-BB2E-8EF4FD8AD6B4}" type="presParOf" srcId="{35174F4B-9A02-4B36-BF90-29C97A9AC3E5}" destId="{6201BD77-7071-4C89-91F3-765348E57655}" srcOrd="3" destOrd="0" presId="urn:microsoft.com/office/officeart/2008/layout/VerticalCurvedList"/>
    <dgm:cxn modelId="{A806478A-4355-4DFC-9E6C-5AE87413A890}" type="presParOf" srcId="{D81DC9AF-A0B6-4042-BF8D-333440A511E5}" destId="{278E08F2-A590-45EF-B30B-075A82C10CE5}" srcOrd="1" destOrd="0" presId="urn:microsoft.com/office/officeart/2008/layout/VerticalCurvedList"/>
    <dgm:cxn modelId="{4C8C8782-7262-4427-8DA0-00468673D317}" type="presParOf" srcId="{D81DC9AF-A0B6-4042-BF8D-333440A511E5}" destId="{7FC3676D-4C76-495F-BB91-E3ABF5554720}" srcOrd="2" destOrd="0" presId="urn:microsoft.com/office/officeart/2008/layout/VerticalCurvedList"/>
    <dgm:cxn modelId="{D304B525-9349-4CA2-B670-82BF07CF479D}" type="presParOf" srcId="{7FC3676D-4C76-495F-BB91-E3ABF5554720}" destId="{CB84C6F5-72FE-4C20-BC98-77C4A5DFB487}" srcOrd="0" destOrd="0" presId="urn:microsoft.com/office/officeart/2008/layout/VerticalCurvedList"/>
    <dgm:cxn modelId="{7B7DDC31-C059-4A8E-8A80-32888EE3A417}" type="presParOf" srcId="{D81DC9AF-A0B6-4042-BF8D-333440A511E5}" destId="{63F8EC4D-59B3-435A-9A4A-30707D42B8A6}" srcOrd="3" destOrd="0" presId="urn:microsoft.com/office/officeart/2008/layout/VerticalCurvedList"/>
    <dgm:cxn modelId="{2889BEED-A2E2-4F40-B751-4C2C093E953B}" type="presParOf" srcId="{D81DC9AF-A0B6-4042-BF8D-333440A511E5}" destId="{E6FE60BC-233E-4CE5-9D4E-3D3AB847461F}" srcOrd="4" destOrd="0" presId="urn:microsoft.com/office/officeart/2008/layout/VerticalCurvedList"/>
    <dgm:cxn modelId="{C5FC6F54-40AD-4C10-AC89-7DF358289A8E}" type="presParOf" srcId="{E6FE60BC-233E-4CE5-9D4E-3D3AB847461F}" destId="{78EF2402-DE47-4548-80EF-AE2BCA02E938}" srcOrd="0" destOrd="0" presId="urn:microsoft.com/office/officeart/2008/layout/VerticalCurvedList"/>
    <dgm:cxn modelId="{EADECD5C-ED3D-4392-B8DF-3A43E7A6D78A}" type="presParOf" srcId="{D81DC9AF-A0B6-4042-BF8D-333440A511E5}" destId="{F92B05CE-353F-4C5D-B138-2A659062C298}" srcOrd="5" destOrd="0" presId="urn:microsoft.com/office/officeart/2008/layout/VerticalCurvedList"/>
    <dgm:cxn modelId="{778A6213-25A9-490B-BB7D-E25EF46CABB8}" type="presParOf" srcId="{D81DC9AF-A0B6-4042-BF8D-333440A511E5}" destId="{3478480B-5CDF-4ABA-A388-5CD04D8A17E2}" srcOrd="6" destOrd="0" presId="urn:microsoft.com/office/officeart/2008/layout/VerticalCurvedList"/>
    <dgm:cxn modelId="{8265A035-4E75-4237-90F3-F8F3B2F41C96}" type="presParOf" srcId="{3478480B-5CDF-4ABA-A388-5CD04D8A17E2}" destId="{A3E71E06-2F35-4070-89C2-69A02CD5437E}" srcOrd="0" destOrd="0" presId="urn:microsoft.com/office/officeart/2008/layout/VerticalCurvedList"/>
    <dgm:cxn modelId="{33190A70-9672-4B27-9A59-79A10B958CE6}" type="presParOf" srcId="{D81DC9AF-A0B6-4042-BF8D-333440A511E5}" destId="{02F3EC4C-F384-4C02-A402-AD309A75DCE4}" srcOrd="7" destOrd="0" presId="urn:microsoft.com/office/officeart/2008/layout/VerticalCurvedList"/>
    <dgm:cxn modelId="{9A025A42-3BEF-497E-A67B-4A1F87A236A9}" type="presParOf" srcId="{D81DC9AF-A0B6-4042-BF8D-333440A511E5}" destId="{D5AEDEEB-6468-41DC-8DD2-E76785452F8A}" srcOrd="8" destOrd="0" presId="urn:microsoft.com/office/officeart/2008/layout/VerticalCurvedList"/>
    <dgm:cxn modelId="{2C65BBE2-C767-439E-B526-4C17726A6630}" type="presParOf" srcId="{D5AEDEEB-6468-41DC-8DD2-E76785452F8A}" destId="{D24BD46F-8F21-4813-86C1-935A2E6072EC}" srcOrd="0" destOrd="0" presId="urn:microsoft.com/office/officeart/2008/layout/VerticalCurvedList"/>
    <dgm:cxn modelId="{BA384792-D24A-4903-849A-B075BD5B93E1}" type="presParOf" srcId="{D81DC9AF-A0B6-4042-BF8D-333440A511E5}" destId="{F9316931-36E7-45FA-82FA-6AC4270BA872}" srcOrd="9" destOrd="0" presId="urn:microsoft.com/office/officeart/2008/layout/VerticalCurvedList"/>
    <dgm:cxn modelId="{36206AD4-7FF5-4E4A-9F12-4F37E49A4A06}" type="presParOf" srcId="{D81DC9AF-A0B6-4042-BF8D-333440A511E5}" destId="{FDD5AFB4-71DE-4D1D-8696-930FFD98B0BA}" srcOrd="10" destOrd="0" presId="urn:microsoft.com/office/officeart/2008/layout/VerticalCurvedList"/>
    <dgm:cxn modelId="{9D31E8D7-27E0-46D2-BC40-992F2A4F7992}" type="presParOf" srcId="{FDD5AFB4-71DE-4D1D-8696-930FFD98B0BA}" destId="{340821AF-1BBA-47E4-BE0F-5140CB98C24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09F47-C368-450E-8887-73501771AAAD}">
      <dsp:nvSpPr>
        <dsp:cNvPr id="0" name=""/>
        <dsp:cNvSpPr/>
      </dsp:nvSpPr>
      <dsp:spPr>
        <a:xfrm>
          <a:off x="-6820682" y="-1042919"/>
          <a:ext cx="8117927" cy="8117927"/>
        </a:xfrm>
        <a:prstGeom prst="blockArc">
          <a:avLst>
            <a:gd name="adj1" fmla="val 18900000"/>
            <a:gd name="adj2" fmla="val 2700000"/>
            <a:gd name="adj3" fmla="val 266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CEC40-1818-4959-AB64-FBF6DFCB9BDB}">
      <dsp:nvSpPr>
        <dsp:cNvPr id="0" name=""/>
        <dsp:cNvSpPr/>
      </dsp:nvSpPr>
      <dsp:spPr>
        <a:xfrm>
          <a:off x="482868" y="317649"/>
          <a:ext cx="7737467" cy="635058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78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kern="1200" dirty="0">
              <a:latin typeface="Cambria Math" panose="02040503050406030204" pitchFamily="18" charset="0"/>
              <a:ea typeface="Cambria Math" panose="02040503050406030204" pitchFamily="18" charset="0"/>
            </a:rPr>
            <a:t>Arianna </a:t>
          </a:r>
          <a:r>
            <a:rPr lang="fr-BE" sz="1800" kern="1200" dirty="0" err="1">
              <a:latin typeface="Cambria Math" panose="02040503050406030204" pitchFamily="18" charset="0"/>
              <a:ea typeface="Cambria Math" panose="02040503050406030204" pitchFamily="18" charset="0"/>
            </a:rPr>
            <a:t>Thiré</a:t>
          </a:r>
          <a:endParaRPr lang="fr-BE" sz="18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Coordinatrice générale</a:t>
          </a:r>
        </a:p>
      </dsp:txBody>
      <dsp:txXfrm>
        <a:off x="482868" y="317649"/>
        <a:ext cx="7737467" cy="635058"/>
      </dsp:txXfrm>
    </dsp:sp>
    <dsp:sp modelId="{BC8E58FF-B2B8-4974-9261-248E179539BF}">
      <dsp:nvSpPr>
        <dsp:cNvPr id="0" name=""/>
        <dsp:cNvSpPr/>
      </dsp:nvSpPr>
      <dsp:spPr>
        <a:xfrm>
          <a:off x="85957" y="238267"/>
          <a:ext cx="793822" cy="793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FBBB5EE-48AB-4FE2-B32E-CBDD98D9550F}">
      <dsp:nvSpPr>
        <dsp:cNvPr id="0" name=""/>
        <dsp:cNvSpPr/>
      </dsp:nvSpPr>
      <dsp:spPr>
        <a:xfrm>
          <a:off x="1005247" y="1270116"/>
          <a:ext cx="7215088" cy="635058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7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Ria Cox</a:t>
          </a:r>
          <a:b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Administration Facturation</a:t>
          </a:r>
        </a:p>
      </dsp:txBody>
      <dsp:txXfrm>
        <a:off x="1005247" y="1270116"/>
        <a:ext cx="7215088" cy="635058"/>
      </dsp:txXfrm>
    </dsp:sp>
    <dsp:sp modelId="{0A04D796-69A6-4F10-B97F-40CB7F99C61B}">
      <dsp:nvSpPr>
        <dsp:cNvPr id="0" name=""/>
        <dsp:cNvSpPr/>
      </dsp:nvSpPr>
      <dsp:spPr>
        <a:xfrm>
          <a:off x="608336" y="1190734"/>
          <a:ext cx="793822" cy="793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7E131A-4856-46C1-A4EF-5374AECA9E19}">
      <dsp:nvSpPr>
        <dsp:cNvPr id="0" name=""/>
        <dsp:cNvSpPr/>
      </dsp:nvSpPr>
      <dsp:spPr>
        <a:xfrm>
          <a:off x="1244118" y="2222583"/>
          <a:ext cx="6976217" cy="635058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7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Kim </a:t>
          </a:r>
          <a:r>
            <a:rPr lang="fr-BE" sz="1900" kern="1200" dirty="0" err="1">
              <a:latin typeface="Cambria Math" panose="02040503050406030204" pitchFamily="18" charset="0"/>
              <a:ea typeface="Cambria Math" panose="02040503050406030204" pitchFamily="18" charset="0"/>
            </a:rPr>
            <a:t>Hilgert</a:t>
          </a:r>
          <a:b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Coaching formation adulte, collaborations internationales</a:t>
          </a:r>
        </a:p>
      </dsp:txBody>
      <dsp:txXfrm>
        <a:off x="1244118" y="2222583"/>
        <a:ext cx="6976217" cy="635058"/>
      </dsp:txXfrm>
    </dsp:sp>
    <dsp:sp modelId="{D71B07D8-17FA-4BB6-8371-2E97669645B6}">
      <dsp:nvSpPr>
        <dsp:cNvPr id="0" name=""/>
        <dsp:cNvSpPr/>
      </dsp:nvSpPr>
      <dsp:spPr>
        <a:xfrm>
          <a:off x="847206" y="2143201"/>
          <a:ext cx="793822" cy="793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DA2240-1E3C-4AFC-8058-8B1AD2F70006}">
      <dsp:nvSpPr>
        <dsp:cNvPr id="0" name=""/>
        <dsp:cNvSpPr/>
      </dsp:nvSpPr>
      <dsp:spPr>
        <a:xfrm>
          <a:off x="1244118" y="3174447"/>
          <a:ext cx="6976217" cy="635058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7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Christel </a:t>
          </a:r>
          <a:r>
            <a:rPr lang="fr-BE" sz="1900" kern="1200" dirty="0" err="1">
              <a:latin typeface="Cambria Math" panose="02040503050406030204" pitchFamily="18" charset="0"/>
              <a:ea typeface="Cambria Math" panose="02040503050406030204" pitchFamily="18" charset="0"/>
            </a:rPr>
            <a:t>Hillen</a:t>
          </a:r>
          <a:b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Coaching écoles secondaires en Flandre, formations</a:t>
          </a:r>
        </a:p>
      </dsp:txBody>
      <dsp:txXfrm>
        <a:off x="1244118" y="3174447"/>
        <a:ext cx="6976217" cy="635058"/>
      </dsp:txXfrm>
    </dsp:sp>
    <dsp:sp modelId="{936C76CD-C838-42F0-A548-172BDC583E86}">
      <dsp:nvSpPr>
        <dsp:cNvPr id="0" name=""/>
        <dsp:cNvSpPr/>
      </dsp:nvSpPr>
      <dsp:spPr>
        <a:xfrm>
          <a:off x="847206" y="3095064"/>
          <a:ext cx="793822" cy="793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A6507E-3327-4F83-BA79-AC8D2FDB5789}">
      <dsp:nvSpPr>
        <dsp:cNvPr id="0" name=""/>
        <dsp:cNvSpPr/>
      </dsp:nvSpPr>
      <dsp:spPr>
        <a:xfrm>
          <a:off x="1005247" y="4126914"/>
          <a:ext cx="7215088" cy="635058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7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Veerle </a:t>
          </a:r>
          <a:r>
            <a:rPr lang="fr-BE" sz="1900" kern="1200" dirty="0" err="1">
              <a:latin typeface="Cambria Math" panose="02040503050406030204" pitchFamily="18" charset="0"/>
              <a:ea typeface="Cambria Math" panose="02040503050406030204" pitchFamily="18" charset="0"/>
            </a:rPr>
            <a:t>Vermorgen</a:t>
          </a:r>
          <a:b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Coaching écoles secondaires, monitoring et qualité, foires</a:t>
          </a:r>
        </a:p>
      </dsp:txBody>
      <dsp:txXfrm>
        <a:off x="1005247" y="4126914"/>
        <a:ext cx="7215088" cy="635058"/>
      </dsp:txXfrm>
    </dsp:sp>
    <dsp:sp modelId="{24F05587-DB8B-4197-8C59-59668E1D0DA2}">
      <dsp:nvSpPr>
        <dsp:cNvPr id="0" name=""/>
        <dsp:cNvSpPr/>
      </dsp:nvSpPr>
      <dsp:spPr>
        <a:xfrm>
          <a:off x="608336" y="4047531"/>
          <a:ext cx="793822" cy="793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1B57D7C-87B3-4B25-9281-9867620224D5}">
      <dsp:nvSpPr>
        <dsp:cNvPr id="0" name=""/>
        <dsp:cNvSpPr/>
      </dsp:nvSpPr>
      <dsp:spPr>
        <a:xfrm>
          <a:off x="482868" y="5079380"/>
          <a:ext cx="7737467" cy="635058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7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Morad Tamir</a:t>
          </a:r>
          <a:b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</a:br>
          <a:r>
            <a:rPr lang="fr-BE" sz="1900" kern="1200" dirty="0">
              <a:latin typeface="Cambria Math" panose="02040503050406030204" pitchFamily="18" charset="0"/>
              <a:ea typeface="Cambria Math" panose="02040503050406030204" pitchFamily="18" charset="0"/>
            </a:rPr>
            <a:t>Coaching écoles secondaires en FWB</a:t>
          </a:r>
        </a:p>
      </dsp:txBody>
      <dsp:txXfrm>
        <a:off x="482868" y="5079380"/>
        <a:ext cx="7737467" cy="635058"/>
      </dsp:txXfrm>
    </dsp:sp>
    <dsp:sp modelId="{D4E88B2F-CD16-43E1-B9DA-E3DA7245DAE6}">
      <dsp:nvSpPr>
        <dsp:cNvPr id="0" name=""/>
        <dsp:cNvSpPr/>
      </dsp:nvSpPr>
      <dsp:spPr>
        <a:xfrm>
          <a:off x="85957" y="4999998"/>
          <a:ext cx="793822" cy="7938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09F47-C368-450E-8887-73501771AAAD}">
      <dsp:nvSpPr>
        <dsp:cNvPr id="0" name=""/>
        <dsp:cNvSpPr/>
      </dsp:nvSpPr>
      <dsp:spPr>
        <a:xfrm>
          <a:off x="-6820995" y="-1042919"/>
          <a:ext cx="8117927" cy="8117927"/>
        </a:xfrm>
        <a:prstGeom prst="blockArc">
          <a:avLst>
            <a:gd name="adj1" fmla="val 18900000"/>
            <a:gd name="adj2" fmla="val 2700000"/>
            <a:gd name="adj3" fmla="val 266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8E08F2-A590-45EF-B30B-075A82C10CE5}">
      <dsp:nvSpPr>
        <dsp:cNvPr id="0" name=""/>
        <dsp:cNvSpPr/>
      </dsp:nvSpPr>
      <dsp:spPr>
        <a:xfrm>
          <a:off x="566401" y="376884"/>
          <a:ext cx="7653620" cy="754252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688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>
              <a:latin typeface="Cambria Math" pitchFamily="18" charset="0"/>
              <a:ea typeface="Cambria Math" pitchFamily="18" charset="0"/>
            </a:rPr>
            <a:t>Des ressources pédagogiques et information </a:t>
          </a:r>
          <a:br>
            <a:rPr lang="fr-BE" sz="2300" kern="1200" dirty="0">
              <a:latin typeface="Cambria Math" pitchFamily="18" charset="0"/>
              <a:ea typeface="Cambria Math" pitchFamily="18" charset="0"/>
            </a:rPr>
          </a:br>
          <a:r>
            <a:rPr lang="fr-BE" sz="2300" kern="1200" dirty="0">
              <a:latin typeface="Cambria Math" pitchFamily="18" charset="0"/>
              <a:ea typeface="Cambria Math" pitchFamily="18" charset="0"/>
            </a:rPr>
            <a:t>sur le site: www.cofep.be</a:t>
          </a:r>
        </a:p>
      </dsp:txBody>
      <dsp:txXfrm>
        <a:off x="566401" y="376884"/>
        <a:ext cx="7653620" cy="754252"/>
      </dsp:txXfrm>
    </dsp:sp>
    <dsp:sp modelId="{CB84C6F5-72FE-4C20-BC98-77C4A5DFB487}">
      <dsp:nvSpPr>
        <dsp:cNvPr id="0" name=""/>
        <dsp:cNvSpPr/>
      </dsp:nvSpPr>
      <dsp:spPr>
        <a:xfrm>
          <a:off x="94993" y="282603"/>
          <a:ext cx="942815" cy="9428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F8EC4D-59B3-435A-9A4A-30707D42B8A6}">
      <dsp:nvSpPr>
        <dsp:cNvPr id="0" name=""/>
        <dsp:cNvSpPr/>
      </dsp:nvSpPr>
      <dsp:spPr>
        <a:xfrm>
          <a:off x="1106876" y="1507901"/>
          <a:ext cx="7113145" cy="754252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688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>
              <a:latin typeface="Cambria Math" pitchFamily="18" charset="0"/>
              <a:ea typeface="Cambria Math" pitchFamily="18" charset="0"/>
            </a:rPr>
            <a:t>Une Basic Bank</a:t>
          </a:r>
          <a:endParaRPr lang="fr-BE" sz="2300" kern="1200" dirty="0">
            <a:latin typeface="Cambria Math" pitchFamily="18" charset="0"/>
            <a:ea typeface="Cambria Math" pitchFamily="18" charset="0"/>
          </a:endParaRPr>
        </a:p>
      </dsp:txBody>
      <dsp:txXfrm>
        <a:off x="1106876" y="1507901"/>
        <a:ext cx="7113145" cy="754252"/>
      </dsp:txXfrm>
    </dsp:sp>
    <dsp:sp modelId="{78EF2402-DE47-4548-80EF-AE2BCA02E938}">
      <dsp:nvSpPr>
        <dsp:cNvPr id="0" name=""/>
        <dsp:cNvSpPr/>
      </dsp:nvSpPr>
      <dsp:spPr>
        <a:xfrm>
          <a:off x="635469" y="1413620"/>
          <a:ext cx="942815" cy="9428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2B05CE-353F-4C5D-B138-2A659062C298}">
      <dsp:nvSpPr>
        <dsp:cNvPr id="0" name=""/>
        <dsp:cNvSpPr/>
      </dsp:nvSpPr>
      <dsp:spPr>
        <a:xfrm>
          <a:off x="1272759" y="2638918"/>
          <a:ext cx="6947263" cy="754252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688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>
              <a:latin typeface="Cambria Math" pitchFamily="18" charset="0"/>
              <a:ea typeface="Cambria Math" pitchFamily="18" charset="0"/>
            </a:rPr>
            <a:t>Un accès au site EUROPEN</a:t>
          </a:r>
          <a:endParaRPr lang="fr-BE" sz="2300" kern="1200" dirty="0">
            <a:latin typeface="Cambria Math" pitchFamily="18" charset="0"/>
            <a:ea typeface="Cambria Math" pitchFamily="18" charset="0"/>
          </a:endParaRPr>
        </a:p>
      </dsp:txBody>
      <dsp:txXfrm>
        <a:off x="1272759" y="2638918"/>
        <a:ext cx="6947263" cy="754252"/>
      </dsp:txXfrm>
    </dsp:sp>
    <dsp:sp modelId="{A3E71E06-2F35-4070-89C2-69A02CD5437E}">
      <dsp:nvSpPr>
        <dsp:cNvPr id="0" name=""/>
        <dsp:cNvSpPr/>
      </dsp:nvSpPr>
      <dsp:spPr>
        <a:xfrm>
          <a:off x="801351" y="2544636"/>
          <a:ext cx="942815" cy="9428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F3EC4C-F384-4C02-A402-AD309A75DCE4}">
      <dsp:nvSpPr>
        <dsp:cNvPr id="0" name=""/>
        <dsp:cNvSpPr/>
      </dsp:nvSpPr>
      <dsp:spPr>
        <a:xfrm>
          <a:off x="1106876" y="3769934"/>
          <a:ext cx="7113145" cy="754252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688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>
              <a:latin typeface="Cambria Math" pitchFamily="18" charset="0"/>
              <a:ea typeface="Cambria Math" pitchFamily="18" charset="0"/>
            </a:rPr>
            <a:t>Deux adresses mail via GMAIL</a:t>
          </a:r>
          <a:endParaRPr lang="fr-BE" sz="2300" kern="1200" dirty="0">
            <a:latin typeface="Cambria Math" pitchFamily="18" charset="0"/>
            <a:ea typeface="Cambria Math" pitchFamily="18" charset="0"/>
          </a:endParaRPr>
        </a:p>
      </dsp:txBody>
      <dsp:txXfrm>
        <a:off x="1106876" y="3769934"/>
        <a:ext cx="7113145" cy="754252"/>
      </dsp:txXfrm>
    </dsp:sp>
    <dsp:sp modelId="{D24BD46F-8F21-4813-86C1-935A2E6072EC}">
      <dsp:nvSpPr>
        <dsp:cNvPr id="0" name=""/>
        <dsp:cNvSpPr/>
      </dsp:nvSpPr>
      <dsp:spPr>
        <a:xfrm>
          <a:off x="635469" y="3675653"/>
          <a:ext cx="942815" cy="9428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316931-36E7-45FA-82FA-6AC4270BA872}">
      <dsp:nvSpPr>
        <dsp:cNvPr id="0" name=""/>
        <dsp:cNvSpPr/>
      </dsp:nvSpPr>
      <dsp:spPr>
        <a:xfrm>
          <a:off x="566401" y="4900951"/>
          <a:ext cx="7653620" cy="754252"/>
        </a:xfrm>
        <a:prstGeom prst="rect">
          <a:avLst/>
        </a:prstGeom>
        <a:solidFill>
          <a:srgbClr val="DD3C07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688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>
              <a:latin typeface="Cambria Math" pitchFamily="18" charset="0"/>
              <a:ea typeface="Cambria Math" pitchFamily="18" charset="0"/>
            </a:rPr>
            <a:t>Des EVI de services pour coller à la réalité</a:t>
          </a:r>
        </a:p>
      </dsp:txBody>
      <dsp:txXfrm>
        <a:off x="566401" y="4900951"/>
        <a:ext cx="7653620" cy="754252"/>
      </dsp:txXfrm>
    </dsp:sp>
    <dsp:sp modelId="{340821AF-1BBA-47E4-BE0F-5140CB98C24C}">
      <dsp:nvSpPr>
        <dsp:cNvPr id="0" name=""/>
        <dsp:cNvSpPr/>
      </dsp:nvSpPr>
      <dsp:spPr>
        <a:xfrm>
          <a:off x="94993" y="4806670"/>
          <a:ext cx="942815" cy="9428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D743DE1-C0D2-BB47-9E18-65FE35D3DE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BA975B0-696F-6D48-93F9-F46B4ABEBB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66FD47E-A5B2-6E41-8E9F-D65833462A77}" type="datetimeFigureOut">
              <a:rPr lang="nl-BE" smtClean="0"/>
              <a:t>15/05/2019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696A32B-F1A8-A14C-A2E0-036B851C15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B45D08F-8207-3F45-AB9E-3B5781EC2C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A1DBD718-36D5-FB49-A9D2-1C0AFF7CDA5B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28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2757B2E-DCDF-F046-9609-F3C6BECB78C6}" type="datetimeFigureOut">
              <a:rPr lang="nl-BE" smtClean="0"/>
              <a:t>15/05/2019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EF5FD17-4815-2343-B3AC-AC5AD2A0BA1E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3049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5FD17-4815-2343-B3AC-AC5AD2A0BA1E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0744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5FD17-4815-2343-B3AC-AC5AD2A0BA1E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0744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5FD17-4815-2343-B3AC-AC5AD2A0BA1E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098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D3DD55E-8D23-894C-957C-D546019E4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2400" y="2398643"/>
            <a:ext cx="7142922" cy="1760676"/>
          </a:xfrm>
        </p:spPr>
        <p:txBody>
          <a:bodyPr anchor="b">
            <a:normAutofit/>
          </a:bodyPr>
          <a:lstStyle>
            <a:lvl1pPr algn="ctr">
              <a:defRPr sz="5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39"/>
          <a:stretch/>
        </p:blipFill>
        <p:spPr>
          <a:xfrm>
            <a:off x="947502" y="1804171"/>
            <a:ext cx="2483854" cy="260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0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D3DD55E-8D23-894C-957C-D546019E4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62400" y="2398643"/>
            <a:ext cx="7142922" cy="1760676"/>
          </a:xfrm>
        </p:spPr>
        <p:txBody>
          <a:bodyPr anchor="b">
            <a:normAutofit/>
          </a:bodyPr>
          <a:lstStyle>
            <a:lvl1pPr algn="ctr">
              <a:defRPr sz="5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0"/>
          <a:stretch/>
        </p:blipFill>
        <p:spPr>
          <a:xfrm>
            <a:off x="947502" y="1804171"/>
            <a:ext cx="2483854" cy="265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9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91A83AA-57F1-CB4A-9711-768076A7D9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32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E8C9A39-7730-7E4B-8BA1-9E72A4C0F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192000" cy="688132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AF4EB57-912C-684C-8057-6CC2BF746F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8649" y="-40014"/>
            <a:ext cx="3943350" cy="6858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DDF9A7-D0D0-2A4B-8698-AA1875E663C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3782" y="-11666"/>
            <a:ext cx="2665532" cy="51816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D2D8EC2-E432-854C-A8A1-C8CA6A62E3B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39306" y="649357"/>
            <a:ext cx="791124" cy="990462"/>
          </a:xfrm>
          <a:prstGeom prst="rect">
            <a:avLst/>
          </a:prstGeom>
        </p:spPr>
      </p:pic>
      <p:sp>
        <p:nvSpPr>
          <p:cNvPr id="13" name="Tijdelijke aanduiding voor voettekst 4">
            <a:extLst>
              <a:ext uri="{FF2B5EF4-FFF2-40B4-BE49-F238E27FC236}">
                <a16:creationId xmlns:a16="http://schemas.microsoft.com/office/drawing/2014/main" id="{CD9960B2-C418-044D-A9F1-12A72171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77737" y="5985289"/>
            <a:ext cx="2818141" cy="365125"/>
          </a:xfrm>
        </p:spPr>
        <p:txBody>
          <a:bodyPr/>
          <a:lstStyle>
            <a:lvl1pPr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3BE72CA0-9EAC-F746-AAD5-35B65E5A7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8765" y="2777882"/>
            <a:ext cx="7434469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604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ekst_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EB5185-839C-D648-8EFA-629582F7E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9736" y="2678906"/>
            <a:ext cx="6585151" cy="3306383"/>
          </a:xfrm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0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Tx/>
              <a:buBlip>
                <a:blip r:embed="rId2"/>
              </a:buBlip>
              <a:defRPr sz="18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Tx/>
              <a:buBlip>
                <a:blip r:embed="rId2"/>
              </a:buBlip>
              <a:defRPr sz="16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Tx/>
              <a:buBlip>
                <a:blip r:embed="rId2"/>
              </a:buBlip>
              <a:defRPr sz="14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Tx/>
              <a:buBlip>
                <a:blip r:embed="rId2"/>
              </a:buBlip>
              <a:defRPr sz="12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ADEF221-4CFB-2047-8BC9-49D68F430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FE2910D-1410-2841-98DA-55A0DB84D5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2665532" cy="51816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F5C570D-2F1B-9E43-8C77-F89EB4409A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39306" y="649357"/>
            <a:ext cx="791124" cy="990462"/>
          </a:xfrm>
          <a:prstGeom prst="rect">
            <a:avLst/>
          </a:prstGeom>
        </p:spPr>
      </p:pic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87CB17ED-A3FB-DE43-8E8F-D10D5EE05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77737" y="5985289"/>
            <a:ext cx="2818141" cy="365125"/>
          </a:xfrm>
        </p:spPr>
        <p:txBody>
          <a:bodyPr/>
          <a:lstStyle>
            <a:lvl1pPr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84236D-912F-BD44-803A-C9B628A3B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9736" y="622853"/>
            <a:ext cx="7775205" cy="592137"/>
          </a:xfrm>
        </p:spPr>
        <p:txBody>
          <a:bodyPr anchor="t">
            <a:noAutofit/>
          </a:bodyPr>
          <a:lstStyle>
            <a:lvl1pPr>
              <a:defRPr sz="4000" b="1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9381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_opsomming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3DED2D-2F72-6442-9728-FB2C3778C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3941" y="2678906"/>
            <a:ext cx="4630807" cy="3556241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BE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79DD0D0-4358-AC45-96C5-CB72172602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5532" cy="51816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39BB0B8-73AF-C440-8815-FC8AA5EED4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306" y="649357"/>
            <a:ext cx="791124" cy="99046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A351B06-E320-234D-8E7A-D0CA748151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71DB9C4D-8633-1244-A4C8-88B106DC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77737" y="5985289"/>
            <a:ext cx="2818141" cy="365125"/>
          </a:xfrm>
        </p:spPr>
        <p:txBody>
          <a:bodyPr/>
          <a:lstStyle>
            <a:lvl1pPr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58F509B-793A-0143-AF18-1D8136F546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6484" y="616228"/>
            <a:ext cx="7775205" cy="592137"/>
          </a:xfrm>
        </p:spPr>
        <p:txBody>
          <a:bodyPr anchor="t">
            <a:noAutofit/>
          </a:bodyPr>
          <a:lstStyle>
            <a:lvl1pPr>
              <a:defRPr sz="4000" b="1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2E52C361-4869-6B4B-8FE7-A927C57A7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9736" y="2678906"/>
            <a:ext cx="3974473" cy="3556241"/>
          </a:xfrm>
        </p:spPr>
        <p:txBody>
          <a:bodyPr>
            <a:normAutofit/>
          </a:bodyPr>
          <a:lstStyle>
            <a:lvl1pPr marL="342900" indent="-342900">
              <a:buFontTx/>
              <a:buBlip>
                <a:blip r:embed="rId5"/>
              </a:buBlip>
              <a:defRPr sz="20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Tx/>
              <a:buBlip>
                <a:blip r:embed="rId5"/>
              </a:buBlip>
              <a:defRPr sz="18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Tx/>
              <a:buBlip>
                <a:blip r:embed="rId5"/>
              </a:buBlip>
              <a:defRPr sz="16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Tx/>
              <a:buBlip>
                <a:blip r:embed="rId5"/>
              </a:buBlip>
              <a:defRPr sz="14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Tx/>
              <a:buBlip>
                <a:blip r:embed="rId5"/>
              </a:buBlip>
              <a:defRPr sz="12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3056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_tussentitel_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1A216E-4915-2246-AD7D-A082E786983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56485" y="1750185"/>
            <a:ext cx="3479104" cy="677862"/>
          </a:xfrm>
        </p:spPr>
        <p:txBody>
          <a:bodyPr anchor="t"/>
          <a:lstStyle>
            <a:lvl1pPr marL="0" indent="0">
              <a:buNone/>
              <a:defRPr sz="2400" b="1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 dirty="0"/>
              <a:t>TEKSTSTIJL VAN HET MODEL BEWERKEN
</a:t>
            </a:r>
            <a:endParaRPr lang="nl-BE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6598653-33B6-8D47-A1E1-F2C04661A3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5532" cy="51816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5C9E32-F266-514B-895E-04F919CB8D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306" y="649357"/>
            <a:ext cx="791124" cy="99046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E5B9890-19C3-214B-95A1-65AE92B7EF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  <p:sp>
        <p:nvSpPr>
          <p:cNvPr id="13" name="Tijdelijke aanduiding voor voettekst 4">
            <a:extLst>
              <a:ext uri="{FF2B5EF4-FFF2-40B4-BE49-F238E27FC236}">
                <a16:creationId xmlns:a16="http://schemas.microsoft.com/office/drawing/2014/main" id="{664959CC-0542-E345-B955-86C07AA95F27}"/>
              </a:ext>
            </a:extLst>
          </p:cNvPr>
          <p:cNvSpPr txBox="1">
            <a:spLocks/>
          </p:cNvSpPr>
          <p:nvPr userDrawn="1"/>
        </p:nvSpPr>
        <p:spPr>
          <a:xfrm>
            <a:off x="9077737" y="5985289"/>
            <a:ext cx="281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1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8B49ED-8D31-7A41-A569-B7ECE0F94A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6484" y="604597"/>
            <a:ext cx="9485652" cy="677862"/>
          </a:xfrm>
        </p:spPr>
        <p:txBody>
          <a:bodyPr>
            <a:normAutofit/>
          </a:bodyPr>
          <a:lstStyle>
            <a:lvl1pPr>
              <a:defRPr sz="4000" b="1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920AE8FF-BD5B-3B44-A787-D82C416158D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69736" y="2678906"/>
            <a:ext cx="5935794" cy="3556241"/>
          </a:xfrm>
        </p:spPr>
        <p:txBody>
          <a:bodyPr>
            <a:normAutofit/>
          </a:bodyPr>
          <a:lstStyle>
            <a:lvl1pPr marL="342900" indent="-342900">
              <a:buFontTx/>
              <a:buBlip>
                <a:blip r:embed="rId5"/>
              </a:buBlip>
              <a:defRPr sz="20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Tx/>
              <a:buBlip>
                <a:blip r:embed="rId5"/>
              </a:buBlip>
              <a:defRPr sz="18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Tx/>
              <a:buBlip>
                <a:blip r:embed="rId5"/>
              </a:buBlip>
              <a:defRPr sz="16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FontTx/>
              <a:buBlip>
                <a:blip r:embed="rId5"/>
              </a:buBlip>
              <a:defRPr sz="14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Tx/>
              <a:buBlip>
                <a:blip r:embed="rId5"/>
              </a:buBlip>
              <a:defRPr sz="12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33196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0B3F758-6FAB-7D4F-AA56-223F53CE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E699-13B6-7943-A396-A5AF9134A5FD}" type="slidenum">
              <a:rPr lang="nl-BE" smtClean="0"/>
              <a:t>‹N°›</a:t>
            </a:fld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5F23D5-6D28-934E-8079-BFEFFDCAD9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5532" cy="51816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2CB4463-17E8-6E41-84F6-1D20A495E2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306" y="649357"/>
            <a:ext cx="791124" cy="99046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3620CB8-2905-2349-AD4B-4DFDED2FEA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F7618CD7-E26F-FB47-BB4C-4CEEB440438F}"/>
              </a:ext>
            </a:extLst>
          </p:cNvPr>
          <p:cNvSpPr txBox="1">
            <a:spLocks/>
          </p:cNvSpPr>
          <p:nvPr userDrawn="1"/>
        </p:nvSpPr>
        <p:spPr>
          <a:xfrm>
            <a:off x="9077737" y="5985289"/>
            <a:ext cx="281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1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DB8F78-BFE3-0842-8C87-B99C68C5A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6484" y="600350"/>
            <a:ext cx="9497316" cy="691252"/>
          </a:xfrm>
        </p:spPr>
        <p:txBody>
          <a:bodyPr>
            <a:normAutofit/>
          </a:bodyPr>
          <a:lstStyle>
            <a:lvl1pPr>
              <a:defRPr sz="4000" b="1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7275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0B3F758-6FAB-7D4F-AA56-223F53CE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E699-13B6-7943-A396-A5AF9134A5FD}" type="slidenum">
              <a:rPr lang="nl-BE" smtClean="0"/>
              <a:t>‹N°›</a:t>
            </a:fld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5F23D5-6D28-934E-8079-BFEFFDCAD9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5532" cy="51816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2CB4463-17E8-6E41-84F6-1D20A495E2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306" y="649357"/>
            <a:ext cx="791124" cy="99046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3620CB8-2905-2349-AD4B-4DFDED2FEA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F7618CD7-E26F-FB47-BB4C-4CEEB440438F}"/>
              </a:ext>
            </a:extLst>
          </p:cNvPr>
          <p:cNvSpPr txBox="1">
            <a:spLocks/>
          </p:cNvSpPr>
          <p:nvPr userDrawn="1"/>
        </p:nvSpPr>
        <p:spPr>
          <a:xfrm>
            <a:off x="9077737" y="5985289"/>
            <a:ext cx="281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1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DB8F78-BFE3-0842-8C87-B99C68C5A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6484" y="600350"/>
            <a:ext cx="9497316" cy="691252"/>
          </a:xfrm>
        </p:spPr>
        <p:txBody>
          <a:bodyPr>
            <a:normAutofit/>
          </a:bodyPr>
          <a:lstStyle>
            <a:lvl1pPr>
              <a:defRPr sz="4000" b="1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E6815DE3-0239-554D-8471-AFA48A7394A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69736" y="2678906"/>
            <a:ext cx="5829777" cy="355624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1" i="1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41350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F2FC80CB-C0FD-CE47-8A41-1C2F0765EB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846378" cy="685800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F66CEFCB-B0C3-7249-895A-83401ED86723}"/>
              </a:ext>
            </a:extLst>
          </p:cNvPr>
          <p:cNvSpPr/>
          <p:nvPr userDrawn="1"/>
        </p:nvSpPr>
        <p:spPr>
          <a:xfrm>
            <a:off x="0" y="6196273"/>
            <a:ext cx="6240544" cy="661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FD03D1-B08F-A547-B740-0FB194296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E699-13B6-7943-A396-A5AF9134A5FD}" type="slidenum">
              <a:rPr lang="nl-BE" smtClean="0"/>
              <a:t>‹N°›</a:t>
            </a:fld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9E5E31A-B022-4248-B712-C72D7CF577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17987" y="0"/>
            <a:ext cx="6737238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C58B39F-DDD6-D843-BDA7-AFB7911139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458" y="6196273"/>
            <a:ext cx="4949073" cy="661726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71"/>
          <a:stretch/>
        </p:blipFill>
        <p:spPr>
          <a:xfrm>
            <a:off x="947502" y="1804171"/>
            <a:ext cx="2483854" cy="26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5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pasb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73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509F5AF-685F-7245-8F2D-1803242A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39014A-FEE7-D046-97D1-B14B5C3C1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BAF826-70F9-D64C-94BB-AC85F04DE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3C90C-4907-0C49-9D52-50A82EB6C5C5}" type="datetime1">
              <a:rPr lang="nl-BE" smtClean="0"/>
              <a:t>15/05/2019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33811B-6D4E-9942-89EE-E7283F17C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www.cofep.be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EADC62-46C1-694F-8691-A2F998B38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CE699-13B6-7943-A396-A5AF9134A5FD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357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51" r:id="rId4"/>
    <p:sldLayoutId id="2147483652" r:id="rId5"/>
    <p:sldLayoutId id="2147483653" r:id="rId6"/>
    <p:sldLayoutId id="2147483654" r:id="rId7"/>
    <p:sldLayoutId id="2147483661" r:id="rId8"/>
    <p:sldLayoutId id="2147483655" r:id="rId9"/>
    <p:sldLayoutId id="2147483663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be.penworldwide.org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hyperlink" Target="http://be.penworldwide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be.penworldwide.org/" TargetMode="External"/><Relationship Id="rId3" Type="http://schemas.openxmlformats.org/officeDocument/2006/relationships/image" Target="../media/image28.svg"/><Relationship Id="rId7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2B96D-FA6B-FD43-9FD9-FD8F0E81E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123" y="563655"/>
            <a:ext cx="7081495" cy="695818"/>
          </a:xfrm>
        </p:spPr>
        <p:txBody>
          <a:bodyPr>
            <a:noAutofit/>
          </a:bodyPr>
          <a:lstStyle/>
          <a:p>
            <a:br>
              <a:rPr lang="nl-BE" sz="5400" dirty="0">
                <a:solidFill>
                  <a:srgbClr val="DD3C07"/>
                </a:solidFill>
                <a:latin typeface="Proxima Soft" panose="02000506030000020004" pitchFamily="50" charset="0"/>
              </a:rPr>
            </a:br>
            <a:br>
              <a:rPr lang="nl-BE" sz="5400" dirty="0">
                <a:solidFill>
                  <a:srgbClr val="DD3C07"/>
                </a:solidFill>
                <a:latin typeface="Proxima Soft" panose="02000506030000020004" pitchFamily="50" charset="0"/>
              </a:rPr>
            </a:br>
            <a:r>
              <a:rPr lang="nl-BE" sz="5400" dirty="0">
                <a:solidFill>
                  <a:srgbClr val="DD3C07"/>
                </a:solidFill>
                <a:latin typeface="Proxima Soft" panose="02000506030000020004" pitchFamily="50" charset="0"/>
              </a:rPr>
              <a:t>Start </a:t>
            </a:r>
            <a:r>
              <a:rPr lang="nl-BE" sz="5400" dirty="0" err="1">
                <a:solidFill>
                  <a:srgbClr val="DD3C07"/>
                </a:solidFill>
                <a:latin typeface="Proxima Soft" panose="02000506030000020004" pitchFamily="50" charset="0"/>
              </a:rPr>
              <a:t>To</a:t>
            </a:r>
            <a:r>
              <a:rPr lang="nl-BE" sz="5400" dirty="0">
                <a:solidFill>
                  <a:srgbClr val="DD3C07"/>
                </a:solidFill>
                <a:latin typeface="Proxima Soft" panose="02000506030000020004" pitchFamily="50" charset="0"/>
              </a:rPr>
              <a:t> </a:t>
            </a:r>
            <a:r>
              <a:rPr lang="nl-BE" sz="5400" dirty="0" err="1">
                <a:solidFill>
                  <a:srgbClr val="DD3C07"/>
                </a:solidFill>
                <a:latin typeface="Proxima Soft" panose="02000506030000020004" pitchFamily="50" charset="0"/>
              </a:rPr>
              <a:t>Practice</a:t>
            </a:r>
            <a:r>
              <a:rPr lang="nl-BE" sz="5400" dirty="0">
                <a:solidFill>
                  <a:srgbClr val="DD3C07"/>
                </a:solidFill>
                <a:latin typeface="Proxima Soft" panose="02000506030000020004" pitchFamily="50" charset="0"/>
              </a:rPr>
              <a:t> 2019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D74C218E-8F68-475C-BBC8-C7A681E57602}"/>
              </a:ext>
            </a:extLst>
          </p:cNvPr>
          <p:cNvSpPr txBox="1">
            <a:spLocks/>
          </p:cNvSpPr>
          <p:nvPr/>
        </p:nvSpPr>
        <p:spPr>
          <a:xfrm>
            <a:off x="-329273" y="4505634"/>
            <a:ext cx="6425273" cy="17845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5000" b="1" i="0">
                <a:solidFill>
                  <a:schemeClr val="bg1"/>
                </a:solidFill>
                <a:latin typeface="Proxima Soft" panose="02000506030000020004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3200" dirty="0"/>
              <a:t>ENTREPRISES VIRTUELLES,</a:t>
            </a:r>
          </a:p>
          <a:p>
            <a:endParaRPr lang="nl-BE" sz="3200" dirty="0"/>
          </a:p>
          <a:p>
            <a:r>
              <a:rPr lang="nl-BE" sz="3200" dirty="0"/>
              <a:t>COMPÉTENCES REELLES!</a:t>
            </a:r>
          </a:p>
        </p:txBody>
      </p:sp>
      <p:pic>
        <p:nvPicPr>
          <p:cNvPr id="1026" name="Picture 2" descr="RÃ©sultat de recherche d'images pour &quot;bienvenue&quot;">
            <a:extLst>
              <a:ext uri="{FF2B5EF4-FFF2-40B4-BE49-F238E27FC236}">
                <a16:creationId xmlns:a16="http://schemas.microsoft.com/office/drawing/2014/main" id="{5EDB612B-1ABA-47DB-8CF4-155103EB1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432797" y="1196118"/>
            <a:ext cx="6953250" cy="448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61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A58B26F-0B1A-4FD7-97C0-B04FA4C81DFB}"/>
              </a:ext>
            </a:extLst>
          </p:cNvPr>
          <p:cNvSpPr txBox="1">
            <a:spLocks/>
          </p:cNvSpPr>
          <p:nvPr/>
        </p:nvSpPr>
        <p:spPr>
          <a:xfrm>
            <a:off x="1992923" y="422030"/>
            <a:ext cx="10199077" cy="21453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5000" b="1" i="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nl-BE" sz="7200" dirty="0"/>
              <a:t>Les </a:t>
            </a:r>
            <a:r>
              <a:rPr lang="nl-BE" sz="7200" dirty="0" err="1"/>
              <a:t>Entreprises</a:t>
            </a:r>
            <a:r>
              <a:rPr lang="nl-BE" sz="7200" dirty="0"/>
              <a:t> </a:t>
            </a:r>
            <a:r>
              <a:rPr lang="nl-BE" sz="7200" dirty="0" err="1"/>
              <a:t>Virtuelles</a:t>
            </a:r>
            <a:endParaRPr lang="nl-BE" sz="7200" dirty="0"/>
          </a:p>
          <a:p>
            <a:pPr algn="r"/>
            <a:r>
              <a:rPr lang="nl-BE" sz="7200" dirty="0"/>
              <a:t>(EVI)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2368EBD-4FC7-4FAD-AFEF-5866A61DB0E8}"/>
              </a:ext>
            </a:extLst>
          </p:cNvPr>
          <p:cNvSpPr txBox="1">
            <a:spLocks/>
          </p:cNvSpPr>
          <p:nvPr/>
        </p:nvSpPr>
        <p:spPr>
          <a:xfrm>
            <a:off x="1992922" y="3645877"/>
            <a:ext cx="10199077" cy="24677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5000" b="1" i="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nl-BE" sz="6600" dirty="0"/>
              <a:t>START TO PRACTICE</a:t>
            </a:r>
          </a:p>
          <a:p>
            <a:pPr algn="r"/>
            <a:r>
              <a:rPr lang="nl-BE" sz="4400" dirty="0" err="1"/>
              <a:t>Mardi</a:t>
            </a:r>
            <a:r>
              <a:rPr lang="nl-BE" sz="4400" dirty="0"/>
              <a:t> 21 </a:t>
            </a:r>
            <a:r>
              <a:rPr lang="nl-BE" sz="4400" dirty="0" err="1"/>
              <a:t>mai</a:t>
            </a:r>
            <a:r>
              <a:rPr lang="nl-BE" sz="4400" dirty="0"/>
              <a:t> 2019</a:t>
            </a:r>
          </a:p>
          <a:p>
            <a:pPr algn="r"/>
            <a:r>
              <a:rPr lang="nl-BE" sz="4400" dirty="0"/>
              <a:t>Centre de </a:t>
            </a:r>
            <a:r>
              <a:rPr lang="nl-BE" sz="4400" dirty="0" err="1"/>
              <a:t>compétences</a:t>
            </a:r>
            <a:r>
              <a:rPr lang="nl-BE" sz="4400" dirty="0"/>
              <a:t> TECHNOBEL – Ciney</a:t>
            </a:r>
          </a:p>
        </p:txBody>
      </p:sp>
    </p:spTree>
    <p:extLst>
      <p:ext uri="{BB962C8B-B14F-4D97-AF65-F5344CB8AC3E}">
        <p14:creationId xmlns:p14="http://schemas.microsoft.com/office/powerpoint/2010/main" val="173299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A50E944-4A77-6F43-9831-C61DF1F8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FCC4F1CD-70FD-EE4C-ADAF-38D2A29A6C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26695" b="23273"/>
          <a:stretch/>
        </p:blipFill>
        <p:spPr>
          <a:xfrm>
            <a:off x="6096000" y="738876"/>
            <a:ext cx="3943350" cy="302361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339A834-1699-894E-9CA3-DE9FDE187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8650" y="0"/>
            <a:ext cx="3943350" cy="6858000"/>
          </a:xfrm>
          <a:prstGeom prst="rect">
            <a:avLst/>
          </a:prstGeom>
        </p:spPr>
      </p:pic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E58482A2-0F76-3A4E-80DC-B90A8AB26CDF}"/>
              </a:ext>
            </a:extLst>
          </p:cNvPr>
          <p:cNvSpPr txBox="1">
            <a:spLocks/>
          </p:cNvSpPr>
          <p:nvPr/>
        </p:nvSpPr>
        <p:spPr>
          <a:xfrm>
            <a:off x="9077737" y="5985289"/>
            <a:ext cx="2818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ctr" defTabSz="914400" rtl="0" eaLnBrk="1" latinLnBrk="0" hangingPunct="1">
              <a:defRPr sz="18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C704026-5847-486A-ACB9-862C17A31A17}"/>
              </a:ext>
            </a:extLst>
          </p:cNvPr>
          <p:cNvSpPr txBox="1">
            <a:spLocks/>
          </p:cNvSpPr>
          <p:nvPr/>
        </p:nvSpPr>
        <p:spPr>
          <a:xfrm>
            <a:off x="2626436" y="41016"/>
            <a:ext cx="8834284" cy="625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800" b="1" dirty="0">
                <a:solidFill>
                  <a:srgbClr val="DD3C07"/>
                </a:solidFill>
                <a:latin typeface="Proxima Soft" panose="02000506030000020004" pitchFamily="50" charset="0"/>
              </a:rPr>
              <a:t>Le programme de la journée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1DEA3B7-39BD-406F-8752-0FF609AA6685}"/>
              </a:ext>
            </a:extLst>
          </p:cNvPr>
          <p:cNvSpPr txBox="1">
            <a:spLocks/>
          </p:cNvSpPr>
          <p:nvPr/>
        </p:nvSpPr>
        <p:spPr>
          <a:xfrm>
            <a:off x="1414691" y="2068236"/>
            <a:ext cx="7366924" cy="4099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20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6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4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2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354013" indent="-354013">
              <a:tabLst>
                <a:tab pos="354013" algn="l"/>
              </a:tabLst>
            </a:pPr>
            <a:r>
              <a:rPr lang="fr-BE" sz="3600" b="1" dirty="0">
                <a:latin typeface="Proxima Soft" panose="02000506030000020004" pitchFamily="50" charset="0"/>
              </a:rPr>
              <a:t> Services COFEP</a:t>
            </a:r>
          </a:p>
          <a:p>
            <a:pPr marL="354013" indent="-354013">
              <a:tabLst>
                <a:tab pos="354013" algn="l"/>
              </a:tabLst>
            </a:pPr>
            <a:r>
              <a:rPr lang="fr-BE" sz="3600" b="1" dirty="0">
                <a:latin typeface="Proxima Soft" panose="02000506030000020004" pitchFamily="50" charset="0"/>
              </a:rPr>
              <a:t> Basic Bank</a:t>
            </a:r>
          </a:p>
          <a:p>
            <a:pPr marL="354013" indent="-354013">
              <a:tabLst>
                <a:tab pos="354013" algn="l"/>
              </a:tabLst>
            </a:pPr>
            <a:r>
              <a:rPr lang="fr-BE" sz="3600" b="1" dirty="0">
                <a:latin typeface="Proxima Soft" panose="02000506030000020004" pitchFamily="50" charset="0"/>
              </a:rPr>
              <a:t> Plan financier et </a:t>
            </a:r>
            <a:br>
              <a:rPr lang="fr-BE" sz="3600" b="1" dirty="0">
                <a:latin typeface="Proxima Soft" panose="02000506030000020004" pitchFamily="50" charset="0"/>
              </a:rPr>
            </a:br>
            <a:r>
              <a:rPr lang="fr-BE" sz="3600" b="1" dirty="0">
                <a:latin typeface="Proxima Soft" panose="02000506030000020004" pitchFamily="50" charset="0"/>
              </a:rPr>
              <a:t> augmentation   de capital</a:t>
            </a:r>
          </a:p>
          <a:p>
            <a:pPr marL="354013" indent="-354013">
              <a:tabLst>
                <a:tab pos="354013" algn="l"/>
              </a:tabLst>
            </a:pPr>
            <a:r>
              <a:rPr lang="fr-BE" sz="3600" b="1" dirty="0">
                <a:latin typeface="Proxima Soft" panose="02000506030000020004" pitchFamily="50" charset="0"/>
              </a:rPr>
              <a:t> Financement des achats aux foires</a:t>
            </a:r>
            <a:br>
              <a:rPr lang="fr-BE" sz="3600" b="1" dirty="0">
                <a:latin typeface="Proxima Soft" panose="02000506030000020004" pitchFamily="50" charset="0"/>
              </a:rPr>
            </a:br>
            <a:r>
              <a:rPr lang="fr-BE" sz="3600" b="1" dirty="0">
                <a:latin typeface="Proxima Soft" panose="02000506030000020004" pitchFamily="50" charset="0"/>
              </a:rPr>
              <a:t> et dates des foires</a:t>
            </a:r>
          </a:p>
          <a:p>
            <a:pPr marL="354013" indent="-354013">
              <a:tabLst>
                <a:tab pos="354013" algn="l"/>
              </a:tabLst>
            </a:pPr>
            <a:r>
              <a:rPr lang="fr-BE" sz="3600" b="1" dirty="0">
                <a:latin typeface="Proxima Soft" panose="02000506030000020004" pitchFamily="50" charset="0"/>
              </a:rPr>
              <a:t> Document Lancement de l’EEP</a:t>
            </a:r>
          </a:p>
        </p:txBody>
      </p:sp>
    </p:spTree>
    <p:extLst>
      <p:ext uri="{BB962C8B-B14F-4D97-AF65-F5344CB8AC3E}">
        <p14:creationId xmlns:p14="http://schemas.microsoft.com/office/powerpoint/2010/main" val="72993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6D835-E196-4CEF-96C7-9DEB5343D266}"/>
              </a:ext>
            </a:extLst>
          </p:cNvPr>
          <p:cNvSpPr txBox="1">
            <a:spLocks/>
          </p:cNvSpPr>
          <p:nvPr/>
        </p:nvSpPr>
        <p:spPr>
          <a:xfrm>
            <a:off x="75804" y="135249"/>
            <a:ext cx="9156685" cy="5943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Cinq grands acteurs…</a:t>
            </a:r>
          </a:p>
        </p:txBody>
      </p:sp>
      <p:pic>
        <p:nvPicPr>
          <p:cNvPr id="3" name="Image 2" descr="Logo FWB CORRECT.jpg">
            <a:extLst>
              <a:ext uri="{FF2B5EF4-FFF2-40B4-BE49-F238E27FC236}">
                <a16:creationId xmlns:a16="http://schemas.microsoft.com/office/drawing/2014/main" id="{8C5FE9AB-4777-4AE8-8F54-EB6EC91585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4177" y="2039622"/>
            <a:ext cx="2192248" cy="2116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B98FD85E-0EF5-4897-B4BD-E44D78B80D0D}"/>
              </a:ext>
            </a:extLst>
          </p:cNvPr>
          <p:cNvGrpSpPr/>
          <p:nvPr/>
        </p:nvGrpSpPr>
        <p:grpSpPr>
          <a:xfrm>
            <a:off x="5054404" y="895371"/>
            <a:ext cx="7452320" cy="2951211"/>
            <a:chOff x="5054404" y="878829"/>
            <a:chExt cx="7452320" cy="295121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0D86FF-5E2F-4A60-8859-209C5D1DBFC1}"/>
                </a:ext>
              </a:extLst>
            </p:cNvPr>
            <p:cNvSpPr/>
            <p:nvPr/>
          </p:nvSpPr>
          <p:spPr>
            <a:xfrm>
              <a:off x="5054404" y="878829"/>
              <a:ext cx="745232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4000" b="1" dirty="0">
                  <a:ln w="1905"/>
                  <a:solidFill>
                    <a:srgbClr val="DD3C07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Proxima Soft" panose="02000506030000020004" pitchFamily="50" charset="0"/>
                </a:rPr>
                <a:t>Vos élèves, </a:t>
              </a:r>
              <a:r>
                <a:rPr lang="fr-FR" sz="4000" b="1" dirty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Proxima Soft" panose="02000506030000020004" pitchFamily="50" charset="0"/>
                </a:rPr>
                <a:t>acteurs principaux!</a:t>
              </a: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9B3CDA61-F89F-427E-AD48-FD2ACECC2B2E}"/>
                </a:ext>
              </a:extLst>
            </p:cNvPr>
            <p:cNvGrpSpPr/>
            <p:nvPr/>
          </p:nvGrpSpPr>
          <p:grpSpPr>
            <a:xfrm>
              <a:off x="6096000" y="1521906"/>
              <a:ext cx="6272977" cy="2308134"/>
              <a:chOff x="6096000" y="1521906"/>
              <a:chExt cx="6272977" cy="2308134"/>
            </a:xfrm>
          </p:grpSpPr>
          <p:pic>
            <p:nvPicPr>
              <p:cNvPr id="8" name="Graphique 7" descr="Équipe">
                <a:extLst>
                  <a:ext uri="{FF2B5EF4-FFF2-40B4-BE49-F238E27FC236}">
                    <a16:creationId xmlns:a16="http://schemas.microsoft.com/office/drawing/2014/main" id="{28AF8000-D657-4FFA-806F-A83C973AD8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096000" y="1521907"/>
                <a:ext cx="2308133" cy="2308133"/>
              </a:xfrm>
              <a:prstGeom prst="rect">
                <a:avLst/>
              </a:prstGeom>
            </p:spPr>
          </p:pic>
          <p:pic>
            <p:nvPicPr>
              <p:cNvPr id="9" name="Graphique 8" descr="Équipe">
                <a:extLst>
                  <a:ext uri="{FF2B5EF4-FFF2-40B4-BE49-F238E27FC236}">
                    <a16:creationId xmlns:a16="http://schemas.microsoft.com/office/drawing/2014/main" id="{66ACCFF4-FC10-4839-A2E6-B4CFF9676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78422" y="1521906"/>
                <a:ext cx="2308133" cy="2308133"/>
              </a:xfrm>
              <a:prstGeom prst="rect">
                <a:avLst/>
              </a:prstGeom>
            </p:spPr>
          </p:pic>
          <p:pic>
            <p:nvPicPr>
              <p:cNvPr id="10" name="Graphique 9" descr="Équipe">
                <a:extLst>
                  <a:ext uri="{FF2B5EF4-FFF2-40B4-BE49-F238E27FC236}">
                    <a16:creationId xmlns:a16="http://schemas.microsoft.com/office/drawing/2014/main" id="{3BDEA3C0-FBD8-494A-8C9E-DC8B52882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060844" y="1521907"/>
                <a:ext cx="2308133" cy="2308133"/>
              </a:xfrm>
              <a:prstGeom prst="rect">
                <a:avLst/>
              </a:prstGeom>
            </p:spPr>
          </p:pic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BD2C666-7C58-4F41-A19B-510E70BEDB9E}"/>
              </a:ext>
            </a:extLst>
          </p:cNvPr>
          <p:cNvGrpSpPr/>
          <p:nvPr/>
        </p:nvGrpSpPr>
        <p:grpSpPr>
          <a:xfrm>
            <a:off x="6096000" y="4299490"/>
            <a:ext cx="5347510" cy="2765333"/>
            <a:chOff x="6096000" y="4299490"/>
            <a:chExt cx="5347510" cy="276533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366801-66C4-4FAB-82F8-234D347D90F4}"/>
                </a:ext>
              </a:extLst>
            </p:cNvPr>
            <p:cNvSpPr/>
            <p:nvPr/>
          </p:nvSpPr>
          <p:spPr>
            <a:xfrm>
              <a:off x="6096000" y="5205305"/>
              <a:ext cx="345638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5400" b="1" dirty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Proxima Soft" panose="02000506030000020004" pitchFamily="50" charset="0"/>
                </a:rPr>
                <a:t>Vous!</a:t>
              </a:r>
            </a:p>
          </p:txBody>
        </p:sp>
        <p:pic>
          <p:nvPicPr>
            <p:cNvPr id="13" name="Graphique 12" descr="Enseignant">
              <a:extLst>
                <a:ext uri="{FF2B5EF4-FFF2-40B4-BE49-F238E27FC236}">
                  <a16:creationId xmlns:a16="http://schemas.microsoft.com/office/drawing/2014/main" id="{6D8AFBB0-C454-4B92-9928-4DB3B46F1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78177" y="4299490"/>
              <a:ext cx="2765333" cy="2765333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B104C58-9D09-418B-9481-16CF1D9935BB}"/>
              </a:ext>
            </a:extLst>
          </p:cNvPr>
          <p:cNvGrpSpPr/>
          <p:nvPr/>
        </p:nvGrpSpPr>
        <p:grpSpPr>
          <a:xfrm>
            <a:off x="0" y="4446587"/>
            <a:ext cx="5054404" cy="1699060"/>
            <a:chOff x="0" y="4446587"/>
            <a:chExt cx="5054404" cy="16990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E096D0F-5C57-4803-8C73-9C372DC6A03A}"/>
                </a:ext>
              </a:extLst>
            </p:cNvPr>
            <p:cNvSpPr/>
            <p:nvPr/>
          </p:nvSpPr>
          <p:spPr>
            <a:xfrm>
              <a:off x="0" y="4882140"/>
              <a:ext cx="3456384" cy="7848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4500" b="1" dirty="0">
                  <a:ln w="1905"/>
                  <a:solidFill>
                    <a:schemeClr val="bg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Proxima Soft" panose="02000506030000020004" pitchFamily="50" charset="0"/>
                </a:rPr>
                <a:t>Votre école!</a:t>
              </a:r>
            </a:p>
          </p:txBody>
        </p:sp>
        <p:pic>
          <p:nvPicPr>
            <p:cNvPr id="15" name="Graphique 14" descr="Bâtiment">
              <a:extLst>
                <a:ext uri="{FF2B5EF4-FFF2-40B4-BE49-F238E27FC236}">
                  <a16:creationId xmlns:a16="http://schemas.microsoft.com/office/drawing/2014/main" id="{A457647F-5FC8-457D-8A3D-58355792F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55344" y="4446587"/>
              <a:ext cx="1699060" cy="1699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035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FE7B65E-6306-E046-A94B-2809CAF9E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4047" y="1999245"/>
            <a:ext cx="7403690" cy="3306382"/>
          </a:xfrm>
        </p:spPr>
        <p:txBody>
          <a:bodyPr>
            <a:normAutofit lnSpcReduction="10000"/>
          </a:bodyPr>
          <a:lstStyle/>
          <a:p>
            <a:r>
              <a:rPr lang="fr-BE" sz="4000" dirty="0">
                <a:latin typeface="Proxima Soft" panose="02000506030000020004" pitchFamily="50" charset="0"/>
                <a:ea typeface="Cambria Math" pitchFamily="18" charset="0"/>
              </a:rPr>
              <a:t>Soutien financier aux écoles ayant répondu à l’appel à projet</a:t>
            </a:r>
          </a:p>
          <a:p>
            <a:pPr marL="0" indent="0">
              <a:buNone/>
            </a:pPr>
            <a:endParaRPr lang="fr-BE" sz="4000" dirty="0">
              <a:latin typeface="Proxima Soft" panose="02000506030000020004" pitchFamily="50" charset="0"/>
              <a:ea typeface="Cambria Math" pitchFamily="18" charset="0"/>
            </a:endParaRPr>
          </a:p>
          <a:p>
            <a:r>
              <a:rPr lang="fr-BE" sz="4000" dirty="0">
                <a:latin typeface="Proxima Soft" panose="02000506030000020004" pitchFamily="50" charset="0"/>
                <a:ea typeface="Cambria Math" pitchFamily="18" charset="0"/>
              </a:rPr>
              <a:t>Détachement d’un responsable projet à mi-temps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12671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dirty="0">
                <a:latin typeface="Proxima Soft" panose="02000506030000020004" pitchFamily="50" charset="0"/>
                <a:ea typeface="Cambria Math" pitchFamily="18" charset="0"/>
              </a:rPr>
              <a:t>Fédération Wallonie - Bruxelles</a:t>
            </a:r>
            <a:br>
              <a:rPr lang="fr-BE" dirty="0">
                <a:latin typeface="Proxima Soft" panose="02000506030000020004" pitchFamily="50" charset="0"/>
                <a:ea typeface="Cambria Math" pitchFamily="18" charset="0"/>
              </a:rPr>
            </a:br>
            <a:r>
              <a:rPr lang="fr-BE" dirty="0">
                <a:latin typeface="Proxima Soft" panose="02000506030000020004" pitchFamily="50" charset="0"/>
                <a:ea typeface="Cambria Math" pitchFamily="18" charset="0"/>
              </a:rPr>
              <a:t>Ministère de l'Éducation</a:t>
            </a:r>
          </a:p>
        </p:txBody>
      </p:sp>
      <p:pic>
        <p:nvPicPr>
          <p:cNvPr id="8" name="Image 7" descr="Logo FWB CORRECT.jpg">
            <a:extLst>
              <a:ext uri="{FF2B5EF4-FFF2-40B4-BE49-F238E27FC236}">
                <a16:creationId xmlns:a16="http://schemas.microsoft.com/office/drawing/2014/main" id="{B7785B1B-ACFD-4161-BDD6-8FC32668623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50859" y="4332098"/>
            <a:ext cx="1443882" cy="1394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515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FE7B65E-6306-E046-A94B-2809CAF9E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4047" y="1741062"/>
            <a:ext cx="7403690" cy="4609352"/>
          </a:xfrm>
        </p:spPr>
        <p:txBody>
          <a:bodyPr>
            <a:noAutofit/>
          </a:bodyPr>
          <a:lstStyle/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Inscription à un réseau national et international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Support technique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Encadrement via le détachement FWB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Organisation de foires régionales, nationales et internationales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Ressources en ligne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Proposition d’EEP rendant des services pour coller à la réalité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fr-BE" sz="3000" b="1" dirty="0">
                <a:latin typeface="Proxima Soft" panose="02000506030000020004" pitchFamily="50" charset="0"/>
                <a:ea typeface="Cambria Math" pitchFamily="18" charset="0"/>
              </a:rPr>
              <a:t>COFEP TEAM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12671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dirty="0">
                <a:latin typeface="Proxima Soft" panose="02000506030000020004" pitchFamily="50" charset="0"/>
                <a:ea typeface="Cambria Math" pitchFamily="18" charset="0"/>
              </a:rPr>
              <a:t>COFEP</a:t>
            </a:r>
            <a:br>
              <a:rPr lang="fr-BE" dirty="0">
                <a:latin typeface="Proxima Soft" panose="02000506030000020004" pitchFamily="50" charset="0"/>
                <a:ea typeface="Cambria Math" pitchFamily="18" charset="0"/>
              </a:rPr>
            </a:br>
            <a:r>
              <a:rPr lang="fr-BE" dirty="0">
                <a:latin typeface="Proxima Soft" panose="02000506030000020004" pitchFamily="50" charset="0"/>
                <a:ea typeface="Cambria Math" pitchFamily="18" charset="0"/>
              </a:rPr>
              <a:t>Centrale des EEP belges</a:t>
            </a:r>
          </a:p>
        </p:txBody>
      </p:sp>
    </p:spTree>
    <p:extLst>
      <p:ext uri="{BB962C8B-B14F-4D97-AF65-F5344CB8AC3E}">
        <p14:creationId xmlns:p14="http://schemas.microsoft.com/office/powerpoint/2010/main" val="335150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COFEP TEAM</a:t>
            </a: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9F2BFAA3-7D4E-4D58-8A15-9F70E0EEB5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709145"/>
              </p:ext>
            </p:extLst>
          </p:nvPr>
        </p:nvGraphicFramePr>
        <p:xfrm>
          <a:off x="1383396" y="678426"/>
          <a:ext cx="8306293" cy="6032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41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109F47-C368-450E-8887-73501771A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>
                                            <p:graphicEl>
                                              <a:dgm id="{A9109F47-C368-450E-8887-73501771A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>
                                            <p:graphicEl>
                                              <a:dgm id="{A9109F47-C368-450E-8887-73501771A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8E58FF-B2B8-4974-9261-248E17953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BC8E58FF-B2B8-4974-9261-248E17953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BC8E58FF-B2B8-4974-9261-248E17953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7ECEC40-1818-4959-AB64-FBF6DFCB9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graphicEl>
                                              <a:dgm id="{17ECEC40-1818-4959-AB64-FBF6DFCB9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graphicEl>
                                              <a:dgm id="{17ECEC40-1818-4959-AB64-FBF6DFCB9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A04D796-69A6-4F10-B97F-40CB7F99C6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graphicEl>
                                              <a:dgm id="{0A04D796-69A6-4F10-B97F-40CB7F99C6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graphicEl>
                                              <a:dgm id="{0A04D796-69A6-4F10-B97F-40CB7F99C6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FBBB5EE-48AB-4FE2-B32E-CBDD98D95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>
                                            <p:graphicEl>
                                              <a:dgm id="{1FBBB5EE-48AB-4FE2-B32E-CBDD98D95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>
                                            <p:graphicEl>
                                              <a:dgm id="{1FBBB5EE-48AB-4FE2-B32E-CBDD98D95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1B07D8-17FA-4BB6-8371-2E976696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>
                                            <p:graphicEl>
                                              <a:dgm id="{D71B07D8-17FA-4BB6-8371-2E976696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>
                                            <p:graphicEl>
                                              <a:dgm id="{D71B07D8-17FA-4BB6-8371-2E976696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E7E131A-4856-46C1-A4EF-5374AECA9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>
                                            <p:graphicEl>
                                              <a:dgm id="{CE7E131A-4856-46C1-A4EF-5374AECA9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>
                                            <p:graphicEl>
                                              <a:dgm id="{CE7E131A-4856-46C1-A4EF-5374AECA9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36C76CD-C838-42F0-A548-172BDC58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936C76CD-C838-42F0-A548-172BDC58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>
                                            <p:graphicEl>
                                              <a:dgm id="{936C76CD-C838-42F0-A548-172BDC58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8DA2240-1E3C-4AFC-8058-8B1AD2F700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78DA2240-1E3C-4AFC-8058-8B1AD2F700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78DA2240-1E3C-4AFC-8058-8B1AD2F700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F05587-DB8B-4197-8C59-59668E1D0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">
                                            <p:graphicEl>
                                              <a:dgm id="{24F05587-DB8B-4197-8C59-59668E1D0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">
                                            <p:graphicEl>
                                              <a:dgm id="{24F05587-DB8B-4197-8C59-59668E1D0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A6507E-3327-4F83-BA79-AC8D2FDB5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8">
                                            <p:graphicEl>
                                              <a:dgm id="{E4A6507E-3327-4F83-BA79-AC8D2FDB5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8">
                                            <p:graphicEl>
                                              <a:dgm id="{E4A6507E-3327-4F83-BA79-AC8D2FDB5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E88B2F-CD16-43E1-B9DA-E3DA7245D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8">
                                            <p:graphicEl>
                                              <a:dgm id="{D4E88B2F-CD16-43E1-B9DA-E3DA7245D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8">
                                            <p:graphicEl>
                                              <a:dgm id="{D4E88B2F-CD16-43E1-B9DA-E3DA7245D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1B57D7C-87B3-4B25-9281-986762022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8">
                                            <p:graphicEl>
                                              <a:dgm id="{31B57D7C-87B3-4B25-9281-986762022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8">
                                            <p:graphicEl>
                                              <a:dgm id="{31B57D7C-87B3-4B25-9281-986762022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Services COFEP</a:t>
            </a: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9F2BFAA3-7D4E-4D58-8A15-9F70E0EEB5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45596"/>
              </p:ext>
            </p:extLst>
          </p:nvPr>
        </p:nvGraphicFramePr>
        <p:xfrm>
          <a:off x="1383396" y="678426"/>
          <a:ext cx="8306293" cy="6032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026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109F47-C368-450E-8887-73501771A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>
                                            <p:graphicEl>
                                              <a:dgm id="{A9109F47-C368-450E-8887-73501771A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>
                                            <p:graphicEl>
                                              <a:dgm id="{A9109F47-C368-450E-8887-73501771A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B84C6F5-72FE-4C20-BC98-77C4A5DFB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dgm id="{CB84C6F5-72FE-4C20-BC98-77C4A5DFB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dgm id="{CB84C6F5-72FE-4C20-BC98-77C4A5DFB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8E08F2-A590-45EF-B30B-075A82C10C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graphicEl>
                                              <a:dgm id="{278E08F2-A590-45EF-B30B-075A82C10C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graphicEl>
                                              <a:dgm id="{278E08F2-A590-45EF-B30B-075A82C10C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8EF2402-DE47-4548-80EF-AE2BCA02E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graphicEl>
                                              <a:dgm id="{78EF2402-DE47-4548-80EF-AE2BCA02E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graphicEl>
                                              <a:dgm id="{78EF2402-DE47-4548-80EF-AE2BCA02E9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F8EC4D-59B3-435A-9A4A-30707D42B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>
                                            <p:graphicEl>
                                              <a:dgm id="{63F8EC4D-59B3-435A-9A4A-30707D42B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>
                                            <p:graphicEl>
                                              <a:dgm id="{63F8EC4D-59B3-435A-9A4A-30707D42B8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3E71E06-2F35-4070-89C2-69A02CD543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>
                                            <p:graphicEl>
                                              <a:dgm id="{A3E71E06-2F35-4070-89C2-69A02CD543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>
                                            <p:graphicEl>
                                              <a:dgm id="{A3E71E06-2F35-4070-89C2-69A02CD543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2B05CE-353F-4C5D-B138-2A659062C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>
                                            <p:graphicEl>
                                              <a:dgm id="{F92B05CE-353F-4C5D-B138-2A659062C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>
                                            <p:graphicEl>
                                              <a:dgm id="{F92B05CE-353F-4C5D-B138-2A659062C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24BD46F-8F21-4813-86C1-935A2E607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D24BD46F-8F21-4813-86C1-935A2E607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>
                                            <p:graphicEl>
                                              <a:dgm id="{D24BD46F-8F21-4813-86C1-935A2E6072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2F3EC4C-F384-4C02-A402-AD309A75D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02F3EC4C-F384-4C02-A402-AD309A75D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02F3EC4C-F384-4C02-A402-AD309A75D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0821AF-1BBA-47E4-BE0F-5140CB98C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">
                                            <p:graphicEl>
                                              <a:dgm id="{340821AF-1BBA-47E4-BE0F-5140CB98C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">
                                            <p:graphicEl>
                                              <a:dgm id="{340821AF-1BBA-47E4-BE0F-5140CB98C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316931-36E7-45FA-82FA-6AC4270BA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8">
                                            <p:graphicEl>
                                              <a:dgm id="{F9316931-36E7-45FA-82FA-6AC4270BA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8">
                                            <p:graphicEl>
                                              <a:dgm id="{F9316931-36E7-45FA-82FA-6AC4270BA8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981E9C-4E27-4450-AA06-BE01BF2CAA6F}"/>
              </a:ext>
            </a:extLst>
          </p:cNvPr>
          <p:cNvSpPr/>
          <p:nvPr/>
        </p:nvSpPr>
        <p:spPr>
          <a:xfrm>
            <a:off x="1769806" y="1787677"/>
            <a:ext cx="7905136" cy="3330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Dès la création de votre EEP: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fr-BE" sz="28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€ 50 000,00  sur le compte entreprise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endParaRPr lang="fr-BE" sz="36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€ 10 000,00 sur le compte de l’amicale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DA980-3E71-47A6-959C-E596E52AC4CB}"/>
              </a:ext>
            </a:extLst>
          </p:cNvPr>
          <p:cNvSpPr/>
          <p:nvPr/>
        </p:nvSpPr>
        <p:spPr>
          <a:xfrm>
            <a:off x="2738286" y="106716"/>
            <a:ext cx="8780204" cy="816487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 plan financier</a:t>
            </a:r>
          </a:p>
        </p:txBody>
      </p:sp>
    </p:spTree>
    <p:extLst>
      <p:ext uri="{BB962C8B-B14F-4D97-AF65-F5344CB8AC3E}">
        <p14:creationId xmlns:p14="http://schemas.microsoft.com/office/powerpoint/2010/main" val="270676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3DA980-3E71-47A6-959C-E596E52AC4CB}"/>
              </a:ext>
            </a:extLst>
          </p:cNvPr>
          <p:cNvSpPr/>
          <p:nvPr/>
        </p:nvSpPr>
        <p:spPr>
          <a:xfrm>
            <a:off x="2738286" y="106716"/>
            <a:ext cx="8780204" cy="816487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 plan financier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F4CA7E-6CB1-4B28-842C-7AD7BD144729}"/>
              </a:ext>
            </a:extLst>
          </p:cNvPr>
          <p:cNvSpPr txBox="1"/>
          <p:nvPr/>
        </p:nvSpPr>
        <p:spPr>
          <a:xfrm>
            <a:off x="1695863" y="1835812"/>
            <a:ext cx="7905134" cy="3621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BE"/>
            </a:defPPr>
            <a:lvl1pPr>
              <a:lnSpc>
                <a:spcPct val="90000"/>
              </a:lnSpc>
              <a:spcBef>
                <a:spcPts val="1000"/>
              </a:spcBef>
              <a:defRPr sz="2800" b="1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sz="3600" dirty="0"/>
              <a:t>Possibilité de rentrer un plan financier qui sera analysé et validé par le TEAM COFEP.</a:t>
            </a:r>
          </a:p>
          <a:p>
            <a:endParaRPr lang="fr-BE" sz="3600" dirty="0"/>
          </a:p>
          <a:p>
            <a:r>
              <a:rPr lang="fr-BE" sz="3600" dirty="0"/>
              <a:t>Versement de l’argent nécessaire sur le compte entreprise.</a:t>
            </a:r>
          </a:p>
          <a:p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402716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37B112-8297-400D-8110-79E2530C0136}"/>
              </a:ext>
            </a:extLst>
          </p:cNvPr>
          <p:cNvSpPr/>
          <p:nvPr/>
        </p:nvSpPr>
        <p:spPr>
          <a:xfrm>
            <a:off x="1106489" y="1123894"/>
            <a:ext cx="10554928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6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 partir d'ici,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6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on avance ENSEMBLE</a:t>
            </a:r>
          </a:p>
        </p:txBody>
      </p:sp>
      <p:pic>
        <p:nvPicPr>
          <p:cNvPr id="1028" name="Picture 4" descr="RÃ©sultat de recherche d'images pour &quot;mozilla&quot;">
            <a:extLst>
              <a:ext uri="{FF2B5EF4-FFF2-40B4-BE49-F238E27FC236}">
                <a16:creationId xmlns:a16="http://schemas.microsoft.com/office/drawing/2014/main" id="{073566B1-9D1B-46DF-840E-84DC3076E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653" y="3656555"/>
            <a:ext cx="4255014" cy="226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Ã©sultat de recherche d'images pour &quot;google chrome&quot;">
            <a:extLst>
              <a:ext uri="{FF2B5EF4-FFF2-40B4-BE49-F238E27FC236}">
                <a16:creationId xmlns:a16="http://schemas.microsoft.com/office/drawing/2014/main" id="{09D4D913-2DC4-410C-89DE-FEEB1A352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686" y="3656555"/>
            <a:ext cx="3679662" cy="226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87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9C040D-221E-4250-A694-35A6D39E1D2D}"/>
              </a:ext>
            </a:extLst>
          </p:cNvPr>
          <p:cNvSpPr txBox="1"/>
          <p:nvPr/>
        </p:nvSpPr>
        <p:spPr>
          <a:xfrm>
            <a:off x="1498880" y="1762006"/>
            <a:ext cx="8421733" cy="809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BE"/>
            </a:defPPr>
            <a:lvl1pPr>
              <a:lnSpc>
                <a:spcPct val="90000"/>
              </a:lnSpc>
              <a:spcBef>
                <a:spcPts val="1000"/>
              </a:spcBef>
              <a:defRPr sz="2800" b="1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sz="5200" dirty="0"/>
              <a:t>Connectez-vous au site:</a:t>
            </a:r>
            <a:endParaRPr lang="fr-BE"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BC16F6-941B-4554-9356-FFA5C09400FF}"/>
              </a:ext>
            </a:extLst>
          </p:cNvPr>
          <p:cNvSpPr/>
          <p:nvPr/>
        </p:nvSpPr>
        <p:spPr>
          <a:xfrm>
            <a:off x="559738" y="3690610"/>
            <a:ext cx="9207970" cy="96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57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http://be.penworldwide.org</a:t>
            </a:r>
            <a:endParaRPr lang="fr-BE" sz="57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34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DAD8D90-94B7-47A3-988D-7A85F6DB32AE}"/>
              </a:ext>
            </a:extLst>
          </p:cNvPr>
          <p:cNvGrpSpPr/>
          <p:nvPr/>
        </p:nvGrpSpPr>
        <p:grpSpPr>
          <a:xfrm>
            <a:off x="29496" y="1650563"/>
            <a:ext cx="12159912" cy="5176684"/>
            <a:chOff x="0" y="1650564"/>
            <a:chExt cx="12159912" cy="517668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FFA75DE-1615-4E20-9C5B-33E15A352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50564"/>
              <a:ext cx="12159912" cy="5176684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8125829-82BC-462D-B51F-836025EB3047}"/>
                </a:ext>
              </a:extLst>
            </p:cNvPr>
            <p:cNvSpPr/>
            <p:nvPr/>
          </p:nvSpPr>
          <p:spPr>
            <a:xfrm>
              <a:off x="6533535" y="2642490"/>
              <a:ext cx="3023420" cy="365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C715CB-739B-4D8B-9CF5-198934D73187}"/>
                </a:ext>
              </a:extLst>
            </p:cNvPr>
            <p:cNvSpPr/>
            <p:nvPr/>
          </p:nvSpPr>
          <p:spPr>
            <a:xfrm>
              <a:off x="6571881" y="3267504"/>
              <a:ext cx="3023420" cy="365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2B3CA3A-4B85-4178-9488-4E7A1112D104}"/>
              </a:ext>
            </a:extLst>
          </p:cNvPr>
          <p:cNvSpPr txBox="1"/>
          <p:nvPr/>
        </p:nvSpPr>
        <p:spPr>
          <a:xfrm>
            <a:off x="6563031" y="3165710"/>
            <a:ext cx="22918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DD3C07"/>
                </a:solidFill>
              </a:rPr>
              <a:t>BRUSSEL01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8FE505-7BBB-4A74-B41E-77FB6266E74D}"/>
              </a:ext>
            </a:extLst>
          </p:cNvPr>
          <p:cNvSpPr txBox="1"/>
          <p:nvPr/>
        </p:nvSpPr>
        <p:spPr>
          <a:xfrm>
            <a:off x="6563031" y="2509027"/>
            <a:ext cx="430719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DD3C07"/>
                </a:solidFill>
              </a:rPr>
              <a:t>BE01FRALK@PF.COFEP.BE</a:t>
            </a:r>
          </a:p>
        </p:txBody>
      </p:sp>
    </p:spTree>
    <p:extLst>
      <p:ext uri="{BB962C8B-B14F-4D97-AF65-F5344CB8AC3E}">
        <p14:creationId xmlns:p14="http://schemas.microsoft.com/office/powerpoint/2010/main" val="63707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89169D-5C28-462B-8737-93C05BB54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599" y="1853353"/>
            <a:ext cx="8318665" cy="17569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C4800E-B555-4686-A4BA-5DD998287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492" y="4230482"/>
            <a:ext cx="5146878" cy="16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3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89169D-5C28-462B-8737-93C05BB54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291"/>
          <a:stretch/>
        </p:blipFill>
        <p:spPr>
          <a:xfrm>
            <a:off x="4735538" y="1366656"/>
            <a:ext cx="2720924" cy="1756902"/>
          </a:xfrm>
          <a:prstGeom prst="rect">
            <a:avLst/>
          </a:prstGeom>
        </p:spPr>
      </p:pic>
      <p:sp>
        <p:nvSpPr>
          <p:cNvPr id="10" name="Tijdelijke aanduiding voor tekst 4">
            <a:extLst>
              <a:ext uri="{FF2B5EF4-FFF2-40B4-BE49-F238E27FC236}">
                <a16:creationId xmlns:a16="http://schemas.microsoft.com/office/drawing/2014/main" id="{1A7B50D9-064A-432F-BDD9-0F27DCF24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927" y="3123557"/>
            <a:ext cx="7992810" cy="3439475"/>
          </a:xfrm>
        </p:spPr>
        <p:txBody>
          <a:bodyPr>
            <a:noAutofit/>
          </a:bodyPr>
          <a:lstStyle/>
          <a:p>
            <a:r>
              <a:rPr lang="fr-BE" sz="4000" b="1" dirty="0">
                <a:latin typeface="Proxima Soft" panose="02000506030000020004" pitchFamily="50" charset="0"/>
                <a:ea typeface="Cambria Math" pitchFamily="18" charset="0"/>
              </a:rPr>
              <a:t>Créer les comptes "stagiaires" pour les élèves</a:t>
            </a:r>
          </a:p>
          <a:p>
            <a:r>
              <a:rPr lang="fr-BE" sz="4000" b="1" dirty="0">
                <a:latin typeface="Proxima Soft" panose="02000506030000020004" pitchFamily="50" charset="0"/>
                <a:ea typeface="Cambria Math" pitchFamily="18" charset="0"/>
              </a:rPr>
              <a:t>Chaque élève DOIT avoir son propre compte: login et mot de passe.</a:t>
            </a:r>
          </a:p>
          <a:p>
            <a:r>
              <a:rPr lang="fr-BE" sz="4000" b="1" dirty="0">
                <a:latin typeface="Proxima Soft" panose="02000506030000020004" pitchFamily="50" charset="0"/>
                <a:ea typeface="Cambria Math" pitchFamily="18" charset="0"/>
              </a:rPr>
              <a:t>Qui crée ces comptes?</a:t>
            </a:r>
            <a:endParaRPr lang="fr-BE" sz="3200" dirty="0">
              <a:latin typeface="Proxima Soft" panose="02000506030000020004" pitchFamily="50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5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89169D-5C28-462B-8737-93C05BB54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291"/>
          <a:stretch/>
        </p:blipFill>
        <p:spPr>
          <a:xfrm>
            <a:off x="4735538" y="1366656"/>
            <a:ext cx="2720924" cy="17569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3715A1-9032-4ACA-949A-8A224A82B878}"/>
              </a:ext>
            </a:extLst>
          </p:cNvPr>
          <p:cNvSpPr/>
          <p:nvPr/>
        </p:nvSpPr>
        <p:spPr>
          <a:xfrm>
            <a:off x="935370" y="2959840"/>
            <a:ext cx="8249264" cy="3898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Partie "Administrateur entreprise virtuelle" de la plateforme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Création du compte en cliquant sur "Stagiaires" puis "Ajoutez"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Attribution du mot de passe généré automatiquement mais modifiable</a:t>
            </a:r>
          </a:p>
        </p:txBody>
      </p:sp>
    </p:spTree>
    <p:extLst>
      <p:ext uri="{BB962C8B-B14F-4D97-AF65-F5344CB8AC3E}">
        <p14:creationId xmlns:p14="http://schemas.microsoft.com/office/powerpoint/2010/main" val="272174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89169D-5C28-462B-8737-93C05BB54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291"/>
          <a:stretch/>
        </p:blipFill>
        <p:spPr>
          <a:xfrm>
            <a:off x="7052341" y="2061024"/>
            <a:ext cx="2720924" cy="175690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CA1EA37-0258-42A2-9EB1-07EC86E688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2" r="8087" b="8139"/>
          <a:stretch/>
        </p:blipFill>
        <p:spPr>
          <a:xfrm>
            <a:off x="1961535" y="1616933"/>
            <a:ext cx="4141003" cy="52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3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127875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sz="4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HTTP://BE.PENWORLDWIDE.ORG</a:t>
            </a:r>
            <a:endParaRPr lang="fr-BE" sz="4400" dirty="0"/>
          </a:p>
          <a:p>
            <a:r>
              <a:rPr lang="fr-BE" sz="4400" dirty="0"/>
              <a:t>Création des comptes élèves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E5C3D8-10CF-4E8E-974D-C582117C22DE}"/>
              </a:ext>
            </a:extLst>
          </p:cNvPr>
          <p:cNvSpPr/>
          <p:nvPr/>
        </p:nvSpPr>
        <p:spPr>
          <a:xfrm>
            <a:off x="1617406" y="2119413"/>
            <a:ext cx="82492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BE" sz="2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Situation 1:</a:t>
            </a:r>
          </a:p>
          <a:p>
            <a:pPr>
              <a:buNone/>
            </a:pPr>
            <a:endParaRPr lang="fr-BE" sz="24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</a:endParaRPr>
          </a:p>
          <a:p>
            <a:pPr>
              <a:buNone/>
            </a:pPr>
            <a:r>
              <a:rPr lang="fr-BE" sz="2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Un élève encode le virement mais ne le valide pas!</a:t>
            </a:r>
          </a:p>
          <a:p>
            <a:pPr>
              <a:buNone/>
            </a:pPr>
            <a:endParaRPr lang="fr-BE" sz="24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</a:endParaRPr>
          </a:p>
          <a:p>
            <a:pPr>
              <a:buNone/>
            </a:pPr>
            <a:r>
              <a:rPr lang="fr-BE" sz="2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Un élève valide le virement mais ne l’encode pas!</a:t>
            </a:r>
          </a:p>
          <a:p>
            <a:pPr>
              <a:buNone/>
            </a:pPr>
            <a:endParaRPr lang="fr-BE" sz="24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</a:endParaRPr>
          </a:p>
          <a:p>
            <a:pPr algn="ctr">
              <a:buNone/>
            </a:pPr>
            <a:r>
              <a:rPr lang="fr-BE" sz="32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Système de double vérification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71FBF73-717D-4A1E-BBFB-5029F9647AFB}"/>
              </a:ext>
            </a:extLst>
          </p:cNvPr>
          <p:cNvCxnSpPr/>
          <p:nvPr/>
        </p:nvCxnSpPr>
        <p:spPr>
          <a:xfrm>
            <a:off x="5868983" y="5014371"/>
            <a:ext cx="0" cy="184362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764DEFA6-BB91-4812-88F9-17F49DD223C6}"/>
              </a:ext>
            </a:extLst>
          </p:cNvPr>
          <p:cNvGrpSpPr/>
          <p:nvPr/>
        </p:nvGrpSpPr>
        <p:grpSpPr>
          <a:xfrm>
            <a:off x="8657304" y="2532112"/>
            <a:ext cx="1214046" cy="914400"/>
            <a:chOff x="8657304" y="2532112"/>
            <a:chExt cx="1214046" cy="914400"/>
          </a:xfrm>
        </p:grpSpPr>
        <p:pic>
          <p:nvPicPr>
            <p:cNvPr id="17" name="Graphique 16" descr="Écolier">
              <a:extLst>
                <a:ext uri="{FF2B5EF4-FFF2-40B4-BE49-F238E27FC236}">
                  <a16:creationId xmlns:a16="http://schemas.microsoft.com/office/drawing/2014/main" id="{0C40D964-2DE6-4DA9-9E4A-1A9266A7B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56950" y="2532112"/>
              <a:ext cx="914400" cy="914400"/>
            </a:xfrm>
            <a:prstGeom prst="rect">
              <a:avLst/>
            </a:prstGeom>
          </p:spPr>
        </p:pic>
        <p:sp>
          <p:nvSpPr>
            <p:cNvPr id="20" name="Flèche : droite 19">
              <a:extLst>
                <a:ext uri="{FF2B5EF4-FFF2-40B4-BE49-F238E27FC236}">
                  <a16:creationId xmlns:a16="http://schemas.microsoft.com/office/drawing/2014/main" id="{5EAD3234-FED3-494F-8824-75D342961DB0}"/>
                </a:ext>
              </a:extLst>
            </p:cNvPr>
            <p:cNvSpPr/>
            <p:nvPr/>
          </p:nvSpPr>
          <p:spPr>
            <a:xfrm>
              <a:off x="8657304" y="2923407"/>
              <a:ext cx="420434" cy="307333"/>
            </a:xfrm>
            <a:prstGeom prst="rightArrow">
              <a:avLst/>
            </a:prstGeom>
            <a:solidFill>
              <a:srgbClr val="DD3C07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9FAB2C8B-C5D4-4473-82FC-10A4EB54EA1F}"/>
              </a:ext>
            </a:extLst>
          </p:cNvPr>
          <p:cNvGrpSpPr/>
          <p:nvPr/>
        </p:nvGrpSpPr>
        <p:grpSpPr>
          <a:xfrm>
            <a:off x="8651975" y="3250479"/>
            <a:ext cx="1219375" cy="914400"/>
            <a:chOff x="8651975" y="3250479"/>
            <a:chExt cx="1219375" cy="914400"/>
          </a:xfrm>
        </p:grpSpPr>
        <p:pic>
          <p:nvPicPr>
            <p:cNvPr id="19" name="Graphique 18" descr="Écolière">
              <a:extLst>
                <a:ext uri="{FF2B5EF4-FFF2-40B4-BE49-F238E27FC236}">
                  <a16:creationId xmlns:a16="http://schemas.microsoft.com/office/drawing/2014/main" id="{C25D0901-7324-42E9-B4C2-422C63266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56950" y="3250479"/>
              <a:ext cx="914400" cy="914400"/>
            </a:xfrm>
            <a:prstGeom prst="rect">
              <a:avLst/>
            </a:prstGeom>
          </p:spPr>
        </p:pic>
        <p:sp>
          <p:nvSpPr>
            <p:cNvPr id="21" name="Flèche : droite 20">
              <a:extLst>
                <a:ext uri="{FF2B5EF4-FFF2-40B4-BE49-F238E27FC236}">
                  <a16:creationId xmlns:a16="http://schemas.microsoft.com/office/drawing/2014/main" id="{D030D61C-3FD2-462C-8EAF-85311B50086C}"/>
                </a:ext>
              </a:extLst>
            </p:cNvPr>
            <p:cNvSpPr/>
            <p:nvPr/>
          </p:nvSpPr>
          <p:spPr>
            <a:xfrm>
              <a:off x="8651975" y="3717591"/>
              <a:ext cx="420434" cy="307333"/>
            </a:xfrm>
            <a:prstGeom prst="rightArrow">
              <a:avLst/>
            </a:prstGeom>
            <a:solidFill>
              <a:srgbClr val="DD3C07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946DFC4-3A9F-47FE-B3AF-2AB15A46BE89}"/>
              </a:ext>
            </a:extLst>
          </p:cNvPr>
          <p:cNvGrpSpPr/>
          <p:nvPr/>
        </p:nvGrpSpPr>
        <p:grpSpPr>
          <a:xfrm>
            <a:off x="0" y="5014371"/>
            <a:ext cx="5747570" cy="1790700"/>
            <a:chOff x="0" y="5014371"/>
            <a:chExt cx="5747570" cy="17907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51C7CC5-AE25-46D8-A508-3444B8A33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823" r="5472"/>
            <a:stretch/>
          </p:blipFill>
          <p:spPr>
            <a:xfrm>
              <a:off x="0" y="5014371"/>
              <a:ext cx="5747570" cy="1790700"/>
            </a:xfrm>
            <a:prstGeom prst="rect">
              <a:avLst/>
            </a:prstGeom>
          </p:spPr>
        </p:pic>
        <p:pic>
          <p:nvPicPr>
            <p:cNvPr id="22" name="Graphique 21" descr="Écolier">
              <a:extLst>
                <a:ext uri="{FF2B5EF4-FFF2-40B4-BE49-F238E27FC236}">
                  <a16:creationId xmlns:a16="http://schemas.microsoft.com/office/drawing/2014/main" id="{7936BD68-1EA6-443A-AA01-8B81276EE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0" y="5710651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8F39B55-6F6A-4963-9268-31ED1F1655BA}"/>
              </a:ext>
            </a:extLst>
          </p:cNvPr>
          <p:cNvGrpSpPr/>
          <p:nvPr/>
        </p:nvGrpSpPr>
        <p:grpSpPr>
          <a:xfrm>
            <a:off x="5952819" y="5014371"/>
            <a:ext cx="6239181" cy="1843629"/>
            <a:chOff x="5952819" y="5014371"/>
            <a:chExt cx="6239181" cy="184362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E581E28-4436-4A2D-BC4D-D9105F750F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446" r="11331"/>
            <a:stretch/>
          </p:blipFill>
          <p:spPr>
            <a:xfrm>
              <a:off x="5952819" y="5014371"/>
              <a:ext cx="6239181" cy="1843629"/>
            </a:xfrm>
            <a:prstGeom prst="rect">
              <a:avLst/>
            </a:prstGeom>
          </p:spPr>
        </p:pic>
        <p:pic>
          <p:nvPicPr>
            <p:cNvPr id="23" name="Graphique 22" descr="Écolière">
              <a:extLst>
                <a:ext uri="{FF2B5EF4-FFF2-40B4-BE49-F238E27FC236}">
                  <a16:creationId xmlns:a16="http://schemas.microsoft.com/office/drawing/2014/main" id="{E7637370-C6CB-45BA-9925-1C3ABBF4C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952819" y="5657807"/>
              <a:ext cx="914400" cy="914400"/>
            </a:xfrm>
            <a:prstGeom prst="rect">
              <a:avLst/>
            </a:prstGeom>
          </p:spPr>
        </p:pic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01F0F7FD-6A17-42B5-A2FD-005EFB860C0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67291"/>
          <a:stretch/>
        </p:blipFill>
        <p:spPr>
          <a:xfrm>
            <a:off x="10211585" y="1971724"/>
            <a:ext cx="1980415" cy="12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3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build="p" animBg="1"/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E5C3D8-10CF-4E8E-974D-C582117C22DE}"/>
              </a:ext>
            </a:extLst>
          </p:cNvPr>
          <p:cNvSpPr/>
          <p:nvPr/>
        </p:nvSpPr>
        <p:spPr>
          <a:xfrm>
            <a:off x="1393315" y="2274838"/>
            <a:ext cx="87064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BE" sz="2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Situation 2:</a:t>
            </a:r>
          </a:p>
          <a:p>
            <a:endParaRPr lang="fr-BE" sz="2400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</a:endParaRPr>
          </a:p>
          <a:p>
            <a:r>
              <a:rPr lang="fr-BE" sz="2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Un élève encode un virement et il est validé automatiquement.</a:t>
            </a:r>
          </a:p>
          <a:p>
            <a:endParaRPr lang="fr-BE" sz="24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</a:endParaRPr>
          </a:p>
          <a:p>
            <a:r>
              <a:rPr lang="fr-BE" sz="24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</a:rPr>
              <a:t>L’élève a 24 heures pour le supprimer s’il y a une erreur.</a:t>
            </a:r>
          </a:p>
          <a:p>
            <a:endParaRPr lang="fr-BE" sz="2400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</a:endParaRPr>
          </a:p>
        </p:txBody>
      </p:sp>
      <p:pic>
        <p:nvPicPr>
          <p:cNvPr id="17" name="Graphique 16" descr="Écolier">
            <a:extLst>
              <a:ext uri="{FF2B5EF4-FFF2-40B4-BE49-F238E27FC236}">
                <a16:creationId xmlns:a16="http://schemas.microsoft.com/office/drawing/2014/main" id="{0C40D964-2DE6-4DA9-9E4A-1A9266A7B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20537" y="3324373"/>
            <a:ext cx="914400" cy="9144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48E3D0E-82FC-42DB-B889-4F060FA1AB62}"/>
              </a:ext>
            </a:extLst>
          </p:cNvPr>
          <p:cNvGrpSpPr/>
          <p:nvPr/>
        </p:nvGrpSpPr>
        <p:grpSpPr>
          <a:xfrm>
            <a:off x="296121" y="4808784"/>
            <a:ext cx="7182464" cy="2049216"/>
            <a:chOff x="296121" y="4808784"/>
            <a:chExt cx="7182464" cy="2049216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605FEB-4819-420C-A5D9-BF18B7BBF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378" t="11426" b="5900"/>
            <a:stretch/>
          </p:blipFill>
          <p:spPr>
            <a:xfrm>
              <a:off x="296121" y="4808784"/>
              <a:ext cx="7182464" cy="2049216"/>
            </a:xfrm>
            <a:prstGeom prst="rect">
              <a:avLst/>
            </a:prstGeom>
            <a:ln>
              <a:solidFill>
                <a:srgbClr val="DD3C07"/>
              </a:solidFill>
            </a:ln>
          </p:spPr>
        </p:pic>
        <p:pic>
          <p:nvPicPr>
            <p:cNvPr id="18" name="Graphique 17" descr="Écolier">
              <a:extLst>
                <a:ext uri="{FF2B5EF4-FFF2-40B4-BE49-F238E27FC236}">
                  <a16:creationId xmlns:a16="http://schemas.microsoft.com/office/drawing/2014/main" id="{A9EAA11C-D53F-49A0-991C-6D264C0CA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89938" y="5070889"/>
              <a:ext cx="1046836" cy="914400"/>
            </a:xfrm>
            <a:prstGeom prst="rect">
              <a:avLst/>
            </a:prstGeom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905DEAB0-0710-4445-A7F1-5F115EB698E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7291"/>
          <a:stretch/>
        </p:blipFill>
        <p:spPr>
          <a:xfrm>
            <a:off x="10396610" y="1650563"/>
            <a:ext cx="1795390" cy="1159284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F8B7677E-97F4-4F98-AB07-E4E1BCD040A2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127875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sz="44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HTTP://BE.PENWORLDWIDE.ORG</a:t>
            </a:r>
            <a:endParaRPr lang="fr-BE" sz="4400" dirty="0"/>
          </a:p>
          <a:p>
            <a:r>
              <a:rPr lang="fr-BE" sz="4400" dirty="0"/>
              <a:t>Création des comptes élèves</a:t>
            </a:r>
          </a:p>
        </p:txBody>
      </p:sp>
    </p:spTree>
    <p:extLst>
      <p:ext uri="{BB962C8B-B14F-4D97-AF65-F5344CB8AC3E}">
        <p14:creationId xmlns:p14="http://schemas.microsoft.com/office/powerpoint/2010/main" val="11921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uiExpand="1" build="p"/>
      <p:bldP spid="16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67BE7D-AAD8-4F95-8EAF-FFB4BFE373A0}"/>
              </a:ext>
            </a:extLst>
          </p:cNvPr>
          <p:cNvSpPr/>
          <p:nvPr/>
        </p:nvSpPr>
        <p:spPr>
          <a:xfrm>
            <a:off x="4896761" y="1707306"/>
            <a:ext cx="3845784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Situation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4335B4-5387-47BD-9092-061CBBC18EEB}"/>
              </a:ext>
            </a:extLst>
          </p:cNvPr>
          <p:cNvSpPr/>
          <p:nvPr/>
        </p:nvSpPr>
        <p:spPr>
          <a:xfrm>
            <a:off x="4896761" y="4222616"/>
            <a:ext cx="3845784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Situation 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427933-8CA1-4BA1-A1D2-5584028131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86"/>
          <a:stretch/>
        </p:blipFill>
        <p:spPr>
          <a:xfrm>
            <a:off x="0" y="1707306"/>
            <a:ext cx="3104936" cy="5030621"/>
          </a:xfrm>
          <a:prstGeom prst="rect">
            <a:avLst/>
          </a:prstGeom>
          <a:ln>
            <a:solidFill>
              <a:srgbClr val="DD3C07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25881D-0E99-4E56-9411-62E2E20C15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5" t="11194" r="39102" b="10317"/>
          <a:stretch/>
        </p:blipFill>
        <p:spPr>
          <a:xfrm>
            <a:off x="10531410" y="1577522"/>
            <a:ext cx="1660590" cy="13270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E44285-56A3-4874-81DF-8CF6E1549653}"/>
              </a:ext>
            </a:extLst>
          </p:cNvPr>
          <p:cNvSpPr/>
          <p:nvPr/>
        </p:nvSpPr>
        <p:spPr>
          <a:xfrm>
            <a:off x="-1" y="6394659"/>
            <a:ext cx="3104935" cy="343268"/>
          </a:xfrm>
          <a:prstGeom prst="rect">
            <a:avLst/>
          </a:prstGeom>
          <a:noFill/>
          <a:ln w="28575">
            <a:solidFill>
              <a:srgbClr val="DD3C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D412329-A45B-4E26-9443-1B0C58ADCCAB}"/>
              </a:ext>
            </a:extLst>
          </p:cNvPr>
          <p:cNvGrpSpPr/>
          <p:nvPr/>
        </p:nvGrpSpPr>
        <p:grpSpPr>
          <a:xfrm>
            <a:off x="4321123" y="2441876"/>
            <a:ext cx="4994100" cy="1597665"/>
            <a:chOff x="4321123" y="2441876"/>
            <a:chExt cx="4994100" cy="159766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AB5377F-4A8D-4D35-B1BF-847B4E0A3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1123" y="2441876"/>
              <a:ext cx="4994100" cy="1597665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85035CF-E990-4AF5-BFFC-AE1638DE40C6}"/>
                </a:ext>
              </a:extLst>
            </p:cNvPr>
            <p:cNvSpPr/>
            <p:nvPr/>
          </p:nvSpPr>
          <p:spPr>
            <a:xfrm>
              <a:off x="8023123" y="2904576"/>
              <a:ext cx="719422" cy="635037"/>
            </a:xfrm>
            <a:prstGeom prst="ellipse">
              <a:avLst/>
            </a:prstGeom>
            <a:noFill/>
            <a:ln w="28575"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3044304-662B-4F61-BFCF-EF0988DCBC7A}"/>
              </a:ext>
            </a:extLst>
          </p:cNvPr>
          <p:cNvGrpSpPr/>
          <p:nvPr/>
        </p:nvGrpSpPr>
        <p:grpSpPr>
          <a:xfrm>
            <a:off x="4321123" y="4922329"/>
            <a:ext cx="4994100" cy="1675510"/>
            <a:chOff x="4321123" y="4922329"/>
            <a:chExt cx="4994100" cy="167551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67F30E7-995A-4A9B-B4BC-A5BF442AB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21123" y="4922329"/>
              <a:ext cx="4994100" cy="1675510"/>
            </a:xfrm>
            <a:prstGeom prst="rect">
              <a:avLst/>
            </a:prstGeom>
          </p:spPr>
        </p:pic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5D808EE-74EC-45EB-9189-CD04682EE7A3}"/>
                </a:ext>
              </a:extLst>
            </p:cNvPr>
            <p:cNvSpPr/>
            <p:nvPr/>
          </p:nvSpPr>
          <p:spPr>
            <a:xfrm>
              <a:off x="8023123" y="5442565"/>
              <a:ext cx="719422" cy="635037"/>
            </a:xfrm>
            <a:prstGeom prst="ellipse">
              <a:avLst/>
            </a:prstGeom>
            <a:noFill/>
            <a:ln w="28575"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180446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12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37B112-8297-400D-8110-79E2530C0136}"/>
              </a:ext>
            </a:extLst>
          </p:cNvPr>
          <p:cNvSpPr/>
          <p:nvPr/>
        </p:nvSpPr>
        <p:spPr>
          <a:xfrm>
            <a:off x="1017640" y="1869537"/>
            <a:ext cx="918824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 vous de créer votre propre compte</a:t>
            </a:r>
          </a:p>
        </p:txBody>
      </p:sp>
      <p:pic>
        <p:nvPicPr>
          <p:cNvPr id="11" name="Graphique 10" descr="Internet">
            <a:extLst>
              <a:ext uri="{FF2B5EF4-FFF2-40B4-BE49-F238E27FC236}">
                <a16:creationId xmlns:a16="http://schemas.microsoft.com/office/drawing/2014/main" id="{11D9D44F-3D8E-4364-9ECC-9E16E69E7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1291" y="2165002"/>
            <a:ext cx="2354826" cy="23548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58BDFF-6418-42A6-A56E-FB127CF6285D}"/>
              </a:ext>
            </a:extLst>
          </p:cNvPr>
          <p:cNvSpPr/>
          <p:nvPr/>
        </p:nvSpPr>
        <p:spPr>
          <a:xfrm>
            <a:off x="417872" y="4213298"/>
            <a:ext cx="9188245" cy="242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Copier coller les données dans un fichier Word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Se déconnecter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Se connecter avec son compte</a:t>
            </a:r>
          </a:p>
        </p:txBody>
      </p:sp>
    </p:spTree>
    <p:extLst>
      <p:ext uri="{BB962C8B-B14F-4D97-AF65-F5344CB8AC3E}">
        <p14:creationId xmlns:p14="http://schemas.microsoft.com/office/powerpoint/2010/main" val="78617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2" grpId="0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6" name="Graphique 5" descr="Caisse enregistreuse">
            <a:extLst>
              <a:ext uri="{FF2B5EF4-FFF2-40B4-BE49-F238E27FC236}">
                <a16:creationId xmlns:a16="http://schemas.microsoft.com/office/drawing/2014/main" id="{8974C6BD-1405-4A5C-B366-84E537F2B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3755" y="3297912"/>
            <a:ext cx="1541103" cy="15411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67BE7D-AAD8-4F95-8EAF-FFB4BFE373A0}"/>
              </a:ext>
            </a:extLst>
          </p:cNvPr>
          <p:cNvSpPr/>
          <p:nvPr/>
        </p:nvSpPr>
        <p:spPr>
          <a:xfrm>
            <a:off x="3961415" y="1936950"/>
            <a:ext cx="3845784" cy="1217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Compte bancaire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entreprise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4335B4-5387-47BD-9092-061CBBC18EEB}"/>
              </a:ext>
            </a:extLst>
          </p:cNvPr>
          <p:cNvSpPr/>
          <p:nvPr/>
        </p:nvSpPr>
        <p:spPr>
          <a:xfrm>
            <a:off x="3961414" y="4895760"/>
            <a:ext cx="3845784" cy="10895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Comptabilité</a:t>
            </a:r>
            <a:b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</a:b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Déclaration TVA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8BBA90A-A5F7-4E5C-BB8C-E1B8C5A16D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155" t="11194" r="39102" b="10317"/>
          <a:stretch/>
        </p:blipFill>
        <p:spPr>
          <a:xfrm>
            <a:off x="8581879" y="2011466"/>
            <a:ext cx="1430593" cy="1143253"/>
          </a:xfrm>
          <a:prstGeom prst="rect">
            <a:avLst/>
          </a:prstGeom>
        </p:spPr>
      </p:pic>
      <p:sp>
        <p:nvSpPr>
          <p:cNvPr id="2" name="Flèche : bas 1">
            <a:extLst>
              <a:ext uri="{FF2B5EF4-FFF2-40B4-BE49-F238E27FC236}">
                <a16:creationId xmlns:a16="http://schemas.microsoft.com/office/drawing/2014/main" id="{76002232-C18F-4A24-BDBC-B5016C6B1896}"/>
              </a:ext>
            </a:extLst>
          </p:cNvPr>
          <p:cNvSpPr/>
          <p:nvPr/>
        </p:nvSpPr>
        <p:spPr>
          <a:xfrm>
            <a:off x="4346532" y="3297912"/>
            <a:ext cx="563671" cy="1399348"/>
          </a:xfrm>
          <a:prstGeom prst="downArrow">
            <a:avLst/>
          </a:prstGeom>
          <a:solidFill>
            <a:srgbClr val="DD3C07"/>
          </a:solidFill>
          <a:ln>
            <a:solidFill>
              <a:srgbClr val="DD3C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08FF8098-80CA-41E5-8145-1853E6555535}"/>
              </a:ext>
            </a:extLst>
          </p:cNvPr>
          <p:cNvSpPr/>
          <p:nvPr/>
        </p:nvSpPr>
        <p:spPr>
          <a:xfrm>
            <a:off x="6858410" y="3297912"/>
            <a:ext cx="563671" cy="1399348"/>
          </a:xfrm>
          <a:prstGeom prst="downArrow">
            <a:avLst/>
          </a:prstGeom>
          <a:solidFill>
            <a:srgbClr val="DD3C07"/>
          </a:solidFill>
          <a:ln>
            <a:solidFill>
              <a:srgbClr val="DD3C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7619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12" grpId="0" animBg="1"/>
      <p:bldP spid="2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67BE7D-AAD8-4F95-8EAF-FFB4BFE373A0}"/>
              </a:ext>
            </a:extLst>
          </p:cNvPr>
          <p:cNvSpPr/>
          <p:nvPr/>
        </p:nvSpPr>
        <p:spPr>
          <a:xfrm>
            <a:off x="3673927" y="1683209"/>
            <a:ext cx="5925692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Compte bancaire amicale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4335B4-5387-47BD-9092-061CBBC18EEB}"/>
              </a:ext>
            </a:extLst>
          </p:cNvPr>
          <p:cNvSpPr/>
          <p:nvPr/>
        </p:nvSpPr>
        <p:spPr>
          <a:xfrm>
            <a:off x="5522753" y="2949566"/>
            <a:ext cx="4415069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Pas de comptabilité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564F36-92EA-48B5-89B0-17CE295197F5}"/>
              </a:ext>
            </a:extLst>
          </p:cNvPr>
          <p:cNvSpPr/>
          <p:nvPr/>
        </p:nvSpPr>
        <p:spPr>
          <a:xfrm>
            <a:off x="1173972" y="2949566"/>
            <a:ext cx="3845784" cy="2793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39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Alimenté par les salaires et les financements des achats en foire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9038BA-C4BB-42B6-AE4C-9F97F3ED1769}"/>
              </a:ext>
            </a:extLst>
          </p:cNvPr>
          <p:cNvSpPr/>
          <p:nvPr/>
        </p:nvSpPr>
        <p:spPr>
          <a:xfrm>
            <a:off x="5522753" y="3655913"/>
            <a:ext cx="4415069" cy="20867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Versements aux élèves à partir de ce compte pour leurs achats personnels</a:t>
            </a:r>
          </a:p>
        </p:txBody>
      </p:sp>
      <p:pic>
        <p:nvPicPr>
          <p:cNvPr id="4" name="Graphique 3" descr="Portefeuille">
            <a:extLst>
              <a:ext uri="{FF2B5EF4-FFF2-40B4-BE49-F238E27FC236}">
                <a16:creationId xmlns:a16="http://schemas.microsoft.com/office/drawing/2014/main" id="{09B2CE24-BAC3-45DE-A332-ED2CC4605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4315" y="1447469"/>
            <a:ext cx="1384384" cy="13843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A4194E5-EF49-49FA-9A80-DF3759BBC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155" t="11194" r="39102" b="10317"/>
          <a:stretch/>
        </p:blipFill>
        <p:spPr>
          <a:xfrm>
            <a:off x="10633588" y="2949566"/>
            <a:ext cx="1430593" cy="114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7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12" grpId="0" build="p" animBg="1"/>
      <p:bldP spid="8" grpId="0" build="p" animBg="1"/>
      <p:bldP spid="9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E71A83-4EC5-49C4-9326-AE51D7AAB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9991"/>
            <a:ext cx="12192000" cy="40552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57A4CC-503B-45D7-9DA1-1C7660728B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5" t="11194" r="39102" b="10317"/>
          <a:stretch/>
        </p:blipFill>
        <p:spPr>
          <a:xfrm>
            <a:off x="10657024" y="4818097"/>
            <a:ext cx="1430593" cy="11432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7CD4F6-5BB2-4F8C-842F-4D68B732BE23}"/>
              </a:ext>
            </a:extLst>
          </p:cNvPr>
          <p:cNvSpPr/>
          <p:nvPr/>
        </p:nvSpPr>
        <p:spPr>
          <a:xfrm>
            <a:off x="2666507" y="4420109"/>
            <a:ext cx="5625411" cy="18446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Ajouter un bénéficiaire</a:t>
            </a:r>
          </a:p>
          <a:p>
            <a:pPr marL="571500" indent="-5715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Réaliser un virement</a:t>
            </a:r>
          </a:p>
          <a:p>
            <a:pPr marL="571500" indent="-5715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Relevé de compte</a:t>
            </a:r>
          </a:p>
        </p:txBody>
      </p:sp>
    </p:spTree>
    <p:extLst>
      <p:ext uri="{BB962C8B-B14F-4D97-AF65-F5344CB8AC3E}">
        <p14:creationId xmlns:p14="http://schemas.microsoft.com/office/powerpoint/2010/main" val="114420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715A1-9032-4ACA-949A-8A224A82B878}"/>
              </a:ext>
            </a:extLst>
          </p:cNvPr>
          <p:cNvSpPr/>
          <p:nvPr/>
        </p:nvSpPr>
        <p:spPr>
          <a:xfrm>
            <a:off x="1058273" y="3008021"/>
            <a:ext cx="8249264" cy="3680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Permet de retrouver les coordonnées des entreprises belges mais aussi accès au réseau mondial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Classement par pays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Classement par activité</a:t>
            </a:r>
            <a:b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</a:b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(seulement si </a:t>
            </a:r>
            <a:r>
              <a:rPr lang="fr-BE" sz="32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VOUS</a:t>
            </a: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 l'avez encodé)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Fonction rechercher dans "Toutes les entreprises virtuelles"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BC3C397-54EF-4E52-9B2B-C75F4E56F0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451"/>
          <a:stretch/>
        </p:blipFill>
        <p:spPr>
          <a:xfrm>
            <a:off x="5618991" y="1368645"/>
            <a:ext cx="2035564" cy="16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90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6175447-5FD1-4B01-9C0C-62E9EB50B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731" y="2026647"/>
            <a:ext cx="6591300" cy="4800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F0B447-B596-4608-AC81-8FDD9CE32F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451"/>
          <a:stretch/>
        </p:blipFill>
        <p:spPr>
          <a:xfrm>
            <a:off x="8347442" y="1516129"/>
            <a:ext cx="2035564" cy="163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4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F0B447-B596-4608-AC81-8FDD9CE32F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51"/>
          <a:stretch/>
        </p:blipFill>
        <p:spPr>
          <a:xfrm>
            <a:off x="9860314" y="1574308"/>
            <a:ext cx="2035564" cy="16393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DD1C44-32A1-4086-9C95-7E1C39D49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50" y="1650563"/>
            <a:ext cx="8976000" cy="517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9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F0B447-B596-4608-AC81-8FDD9CE32F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51"/>
          <a:stretch/>
        </p:blipFill>
        <p:spPr>
          <a:xfrm>
            <a:off x="9860314" y="1574308"/>
            <a:ext cx="2035564" cy="16393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8A44F2-A734-44E0-A284-A8E1951EB848}"/>
              </a:ext>
            </a:extLst>
          </p:cNvPr>
          <p:cNvSpPr/>
          <p:nvPr/>
        </p:nvSpPr>
        <p:spPr>
          <a:xfrm>
            <a:off x="1882157" y="1682688"/>
            <a:ext cx="8249264" cy="1064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2400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Choisir un pays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2400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Télécharger les donnes en fichier Excel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42BFFC-4A8F-405C-B432-BED9D6BD4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49420"/>
            <a:ext cx="12192000" cy="2500132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7D92461-4A79-45AE-A6FB-8A6D15F929C1}"/>
              </a:ext>
            </a:extLst>
          </p:cNvPr>
          <p:cNvGrpSpPr/>
          <p:nvPr/>
        </p:nvGrpSpPr>
        <p:grpSpPr>
          <a:xfrm>
            <a:off x="9390660" y="3772150"/>
            <a:ext cx="2709482" cy="1511542"/>
            <a:chOff x="9390660" y="3772150"/>
            <a:chExt cx="2709482" cy="1511542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BF7638A-95B1-41E1-963A-451A989BC00D}"/>
                </a:ext>
              </a:extLst>
            </p:cNvPr>
            <p:cNvSpPr/>
            <p:nvPr/>
          </p:nvSpPr>
          <p:spPr>
            <a:xfrm>
              <a:off x="9860314" y="4747364"/>
              <a:ext cx="2239828" cy="536328"/>
            </a:xfrm>
            <a:prstGeom prst="ellipse">
              <a:avLst/>
            </a:prstGeom>
            <a:noFill/>
            <a:ln w="28575"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1" name="Flèche : bas 10">
              <a:extLst>
                <a:ext uri="{FF2B5EF4-FFF2-40B4-BE49-F238E27FC236}">
                  <a16:creationId xmlns:a16="http://schemas.microsoft.com/office/drawing/2014/main" id="{770163E3-C537-4A31-82A4-43861DB2E62D}"/>
                </a:ext>
              </a:extLst>
            </p:cNvPr>
            <p:cNvSpPr/>
            <p:nvPr/>
          </p:nvSpPr>
          <p:spPr>
            <a:xfrm rot="18954496">
              <a:off x="9390660" y="3772150"/>
              <a:ext cx="676405" cy="1173365"/>
            </a:xfrm>
            <a:prstGeom prst="downArrow">
              <a:avLst/>
            </a:prstGeom>
            <a:solidFill>
              <a:srgbClr val="DD3C07"/>
            </a:solidFill>
            <a:ln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375164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4D297C-8638-4E0E-8502-D7E70BA7A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9283"/>
            <a:ext cx="12192000" cy="51766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2BBDE7-9BC3-48D8-957C-FFE0074861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451"/>
          <a:stretch/>
        </p:blipFill>
        <p:spPr>
          <a:xfrm>
            <a:off x="9742327" y="3536008"/>
            <a:ext cx="2035564" cy="1639376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C675658-4B98-48F1-90AE-50BE5846FFC5}"/>
              </a:ext>
            </a:extLst>
          </p:cNvPr>
          <p:cNvGrpSpPr/>
          <p:nvPr/>
        </p:nvGrpSpPr>
        <p:grpSpPr>
          <a:xfrm>
            <a:off x="6819653" y="1497196"/>
            <a:ext cx="2233493" cy="1422085"/>
            <a:chOff x="9390660" y="3772150"/>
            <a:chExt cx="2709482" cy="1511542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406AE01-33D0-4014-A9BA-5823717AB1A5}"/>
                </a:ext>
              </a:extLst>
            </p:cNvPr>
            <p:cNvSpPr/>
            <p:nvPr/>
          </p:nvSpPr>
          <p:spPr>
            <a:xfrm>
              <a:off x="9860314" y="4747364"/>
              <a:ext cx="2239828" cy="536328"/>
            </a:xfrm>
            <a:prstGeom prst="ellipse">
              <a:avLst/>
            </a:prstGeom>
            <a:noFill/>
            <a:ln w="28575"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1" name="Flèche : bas 10">
              <a:extLst>
                <a:ext uri="{FF2B5EF4-FFF2-40B4-BE49-F238E27FC236}">
                  <a16:creationId xmlns:a16="http://schemas.microsoft.com/office/drawing/2014/main" id="{FF4488B3-D020-4F97-AC5E-B92B93B95FBA}"/>
                </a:ext>
              </a:extLst>
            </p:cNvPr>
            <p:cNvSpPr/>
            <p:nvPr/>
          </p:nvSpPr>
          <p:spPr>
            <a:xfrm rot="18954496">
              <a:off x="9390660" y="3772150"/>
              <a:ext cx="676405" cy="1173365"/>
            </a:xfrm>
            <a:prstGeom prst="downArrow">
              <a:avLst/>
            </a:prstGeom>
            <a:solidFill>
              <a:srgbClr val="DD3C07"/>
            </a:solidFill>
            <a:ln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CD50550-60B2-4CE5-A78C-DF1AE154AF37}"/>
              </a:ext>
            </a:extLst>
          </p:cNvPr>
          <p:cNvGrpSpPr/>
          <p:nvPr/>
        </p:nvGrpSpPr>
        <p:grpSpPr>
          <a:xfrm>
            <a:off x="8528244" y="1327342"/>
            <a:ext cx="3127897" cy="1639375"/>
            <a:chOff x="9390660" y="3772150"/>
            <a:chExt cx="2709482" cy="1511542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CC67840-56C0-4DAE-9BF7-F496D5373042}"/>
                </a:ext>
              </a:extLst>
            </p:cNvPr>
            <p:cNvSpPr/>
            <p:nvPr/>
          </p:nvSpPr>
          <p:spPr>
            <a:xfrm>
              <a:off x="9860314" y="4747364"/>
              <a:ext cx="2239828" cy="536328"/>
            </a:xfrm>
            <a:prstGeom prst="ellipse">
              <a:avLst/>
            </a:prstGeom>
            <a:noFill/>
            <a:ln w="28575"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4" name="Flèche : bas 13">
              <a:extLst>
                <a:ext uri="{FF2B5EF4-FFF2-40B4-BE49-F238E27FC236}">
                  <a16:creationId xmlns:a16="http://schemas.microsoft.com/office/drawing/2014/main" id="{FCD1BA65-8BB7-42C0-B620-EFFF7EF60A98}"/>
                </a:ext>
              </a:extLst>
            </p:cNvPr>
            <p:cNvSpPr/>
            <p:nvPr/>
          </p:nvSpPr>
          <p:spPr>
            <a:xfrm rot="18954496">
              <a:off x="9390660" y="3772150"/>
              <a:ext cx="676405" cy="1173365"/>
            </a:xfrm>
            <a:prstGeom prst="downArrow">
              <a:avLst/>
            </a:prstGeom>
            <a:solidFill>
              <a:srgbClr val="DD3C07"/>
            </a:solidFill>
            <a:ln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978B380-C383-4FAD-8168-6B9CE7F377D5}"/>
              </a:ext>
            </a:extLst>
          </p:cNvPr>
          <p:cNvGrpSpPr/>
          <p:nvPr/>
        </p:nvGrpSpPr>
        <p:grpSpPr>
          <a:xfrm>
            <a:off x="40788" y="2049157"/>
            <a:ext cx="2625720" cy="1648957"/>
            <a:chOff x="9860314" y="3763315"/>
            <a:chExt cx="2574228" cy="1520377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33BAEEB-032C-4299-A985-357492917FF2}"/>
                </a:ext>
              </a:extLst>
            </p:cNvPr>
            <p:cNvSpPr/>
            <p:nvPr/>
          </p:nvSpPr>
          <p:spPr>
            <a:xfrm>
              <a:off x="9860314" y="4747364"/>
              <a:ext cx="2239828" cy="536328"/>
            </a:xfrm>
            <a:prstGeom prst="ellipse">
              <a:avLst/>
            </a:prstGeom>
            <a:noFill/>
            <a:ln w="28575"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7" name="Flèche : bas 16">
              <a:extLst>
                <a:ext uri="{FF2B5EF4-FFF2-40B4-BE49-F238E27FC236}">
                  <a16:creationId xmlns:a16="http://schemas.microsoft.com/office/drawing/2014/main" id="{CB2B0D4F-294B-4950-B8D3-21E926DE6057}"/>
                </a:ext>
              </a:extLst>
            </p:cNvPr>
            <p:cNvSpPr/>
            <p:nvPr/>
          </p:nvSpPr>
          <p:spPr>
            <a:xfrm rot="2618664">
              <a:off x="11758137" y="3763315"/>
              <a:ext cx="676405" cy="1173365"/>
            </a:xfrm>
            <a:prstGeom prst="downArrow">
              <a:avLst/>
            </a:prstGeom>
            <a:solidFill>
              <a:srgbClr val="DD3C07"/>
            </a:solidFill>
            <a:ln>
              <a:solidFill>
                <a:srgbClr val="DD3C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398059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673B59-5E25-42FF-94DD-E18FFE64E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59"/>
          <a:stretch/>
        </p:blipFill>
        <p:spPr>
          <a:xfrm>
            <a:off x="7580671" y="1853353"/>
            <a:ext cx="2382593" cy="17569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981E9C-4E27-4450-AA06-BE01BF2CAA6F}"/>
              </a:ext>
            </a:extLst>
          </p:cNvPr>
          <p:cNvSpPr/>
          <p:nvPr/>
        </p:nvSpPr>
        <p:spPr>
          <a:xfrm>
            <a:off x="1794386" y="2566950"/>
            <a:ext cx="6472791" cy="37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 utiliser ou pas?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fr-BE" sz="36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Alternatives:</a:t>
            </a:r>
          </a:p>
          <a:p>
            <a:pPr marL="2628900" lvl="5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600" b="1" dirty="0" err="1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Interfor</a:t>
            </a:r>
            <a:endParaRPr lang="fr-BE" sz="36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marL="2628900" lvl="5" indent="-342900">
              <a:lnSpc>
                <a:spcPct val="9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Ventes externes</a:t>
            </a:r>
          </a:p>
        </p:txBody>
      </p:sp>
    </p:spTree>
    <p:extLst>
      <p:ext uri="{BB962C8B-B14F-4D97-AF65-F5344CB8AC3E}">
        <p14:creationId xmlns:p14="http://schemas.microsoft.com/office/powerpoint/2010/main" val="343903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981E9C-4E27-4450-AA06-BE01BF2CAA6F}"/>
              </a:ext>
            </a:extLst>
          </p:cNvPr>
          <p:cNvSpPr/>
          <p:nvPr/>
        </p:nvSpPr>
        <p:spPr>
          <a:xfrm>
            <a:off x="1388267" y="2709943"/>
            <a:ext cx="7367425" cy="3275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Point of Sale (Point de vente)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Permet d'enregistrer les ventes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Connexion internet indispensable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Utilisation très facile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2CC4480-7FA2-42B4-860C-4DB869422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927" y="1517043"/>
            <a:ext cx="2641880" cy="132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1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Point Of Sale (POS)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CA9F04-A8E9-4355-AB04-8E7E3962BB26}"/>
              </a:ext>
            </a:extLst>
          </p:cNvPr>
          <p:cNvGrpSpPr/>
          <p:nvPr/>
        </p:nvGrpSpPr>
        <p:grpSpPr>
          <a:xfrm>
            <a:off x="589935" y="2184388"/>
            <a:ext cx="4230790" cy="3267075"/>
            <a:chOff x="589935" y="2184388"/>
            <a:chExt cx="4230790" cy="326707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24B050D-5412-41A0-98AE-8638C9025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4500" y="2184388"/>
              <a:ext cx="4086225" cy="3267075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69B0E84-867C-41AE-AC49-9A0DFD93480D}"/>
                </a:ext>
              </a:extLst>
            </p:cNvPr>
            <p:cNvSpPr/>
            <p:nvPr/>
          </p:nvSpPr>
          <p:spPr>
            <a:xfrm>
              <a:off x="589935" y="4271592"/>
              <a:ext cx="3406877" cy="1179871"/>
            </a:xfrm>
            <a:prstGeom prst="ellipse">
              <a:avLst/>
            </a:prstGeom>
            <a:noFill/>
            <a:ln w="76200">
              <a:solidFill>
                <a:srgbClr val="DD3C07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20B09F1E-DB21-404D-AE37-9C2B31A19F55}"/>
              </a:ext>
            </a:extLst>
          </p:cNvPr>
          <p:cNvSpPr/>
          <p:nvPr/>
        </p:nvSpPr>
        <p:spPr>
          <a:xfrm>
            <a:off x="4433562" y="4522839"/>
            <a:ext cx="1236407" cy="55471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88D922F-71A7-4A79-B1B4-EFF73B08F867}"/>
              </a:ext>
            </a:extLst>
          </p:cNvPr>
          <p:cNvGrpSpPr/>
          <p:nvPr/>
        </p:nvGrpSpPr>
        <p:grpSpPr>
          <a:xfrm>
            <a:off x="5734665" y="1460090"/>
            <a:ext cx="3805154" cy="5350439"/>
            <a:chOff x="5734665" y="1460090"/>
            <a:chExt cx="3805154" cy="535043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2168D5-9611-426E-BD26-20BDF0CFF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34665" y="1460090"/>
              <a:ext cx="3805154" cy="5350439"/>
            </a:xfrm>
            <a:prstGeom prst="rect">
              <a:avLst/>
            </a:prstGeom>
          </p:spPr>
        </p:pic>
        <p:sp>
          <p:nvSpPr>
            <p:cNvPr id="12" name="Titre 1">
              <a:extLst>
                <a:ext uri="{FF2B5EF4-FFF2-40B4-BE49-F238E27FC236}">
                  <a16:creationId xmlns:a16="http://schemas.microsoft.com/office/drawing/2014/main" id="{B1B099EC-C38A-444E-861F-F303EB49E801}"/>
                </a:ext>
              </a:extLst>
            </p:cNvPr>
            <p:cNvSpPr txBox="1">
              <a:spLocks/>
            </p:cNvSpPr>
            <p:nvPr/>
          </p:nvSpPr>
          <p:spPr>
            <a:xfrm>
              <a:off x="6146373" y="3938954"/>
              <a:ext cx="2981738" cy="485562"/>
            </a:xfrm>
            <a:prstGeom prst="rect">
              <a:avLst/>
            </a:prstGeom>
            <a:solidFill>
              <a:schemeClr val="bg1"/>
            </a:solidFill>
            <a:ln w="19050" cmpd="thickThin">
              <a:noFill/>
            </a:ln>
          </p:spPr>
          <p:txBody>
            <a:bodyPr vert="horz" lIns="91440" tIns="45720" rIns="91440" bIns="45720" rtlCol="0" anchor="t">
              <a:normAutofit fontScale="7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rgbClr val="DD3C07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fr-BE" sz="4500" dirty="0">
                  <a:latin typeface="Proxima Soft" panose="02000506030000020004" pitchFamily="50" charset="0"/>
                  <a:ea typeface="Cambria Math" pitchFamily="18" charset="0"/>
                </a:rPr>
                <a:t>be01xxx</a:t>
              </a:r>
            </a:p>
          </p:txBody>
        </p:sp>
        <p:sp>
          <p:nvSpPr>
            <p:cNvPr id="13" name="Titre 1">
              <a:extLst>
                <a:ext uri="{FF2B5EF4-FFF2-40B4-BE49-F238E27FC236}">
                  <a16:creationId xmlns:a16="http://schemas.microsoft.com/office/drawing/2014/main" id="{3804DDB0-AB30-4EC7-BDA0-FA317399AFCA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4834771"/>
              <a:ext cx="2981738" cy="485562"/>
            </a:xfrm>
            <a:prstGeom prst="rect">
              <a:avLst/>
            </a:prstGeom>
            <a:solidFill>
              <a:schemeClr val="bg1"/>
            </a:solidFill>
            <a:ln w="19050" cmpd="thickThin">
              <a:noFill/>
            </a:ln>
          </p:spPr>
          <p:txBody>
            <a:bodyPr vert="horz" lIns="91440" tIns="45720" rIns="91440" bIns="45720" rtlCol="0" anchor="t">
              <a:normAutofit fontScale="7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>
                  <a:solidFill>
                    <a:srgbClr val="DD3C07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fr-BE" sz="4500" dirty="0">
                  <a:latin typeface="Proxima Soft" panose="02000506030000020004" pitchFamily="50" charset="0"/>
                  <a:ea typeface="Cambria Math" pitchFamily="18" charset="0"/>
                </a:rPr>
                <a:t>5pz3phdc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73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Basic Bank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4DD91E9-002A-4E0F-BF86-6E5675C96D36}"/>
              </a:ext>
            </a:extLst>
          </p:cNvPr>
          <p:cNvSpPr txBox="1">
            <a:spLocks/>
          </p:cNvSpPr>
          <p:nvPr/>
        </p:nvSpPr>
        <p:spPr>
          <a:xfrm>
            <a:off x="2153264" y="840658"/>
            <a:ext cx="8967019" cy="809905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defPPr>
              <a:defRPr lang="nl-BE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500" b="1" i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defRPr>
            </a:lvl1pPr>
          </a:lstStyle>
          <a:p>
            <a:r>
              <a:rPr lang="fr-BE" dirty="0"/>
              <a:t>HTTP://BE.PENWORLDWIDE.ORG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981E9C-4E27-4450-AA06-BE01BF2CAA6F}"/>
              </a:ext>
            </a:extLst>
          </p:cNvPr>
          <p:cNvSpPr/>
          <p:nvPr/>
        </p:nvSpPr>
        <p:spPr>
          <a:xfrm>
            <a:off x="1397203" y="2889143"/>
            <a:ext cx="7383542" cy="3128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Chaîne COFEP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endParaRPr lang="fr-BE" sz="40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Vidéo sur l’utilisation de la Basic Bank</a:t>
            </a:r>
          </a:p>
        </p:txBody>
      </p:sp>
      <p:pic>
        <p:nvPicPr>
          <p:cNvPr id="8" name="Picture 4" descr="Résultat de recherche d'images pour &quot;youtube&quot;">
            <a:extLst>
              <a:ext uri="{FF2B5EF4-FFF2-40B4-BE49-F238E27FC236}">
                <a16:creationId xmlns:a16="http://schemas.microsoft.com/office/drawing/2014/main" id="{79C7CE48-1340-4CEB-8A76-F3DBB7D9F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622" y="1855812"/>
            <a:ext cx="2256185" cy="94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94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E86EA0-C8D1-41D2-9C7D-3D342EA868C4}"/>
              </a:ext>
            </a:extLst>
          </p:cNvPr>
          <p:cNvSpPr/>
          <p:nvPr/>
        </p:nvSpPr>
        <p:spPr>
          <a:xfrm>
            <a:off x="2698955" y="0"/>
            <a:ext cx="8642555" cy="1200329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Les foires: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matériel nécessaire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D75E05-9B7C-46A0-BDE2-B97A16EA366C}"/>
              </a:ext>
            </a:extLst>
          </p:cNvPr>
          <p:cNvSpPr txBox="1"/>
          <p:nvPr/>
        </p:nvSpPr>
        <p:spPr>
          <a:xfrm>
            <a:off x="1759973" y="1420482"/>
            <a:ext cx="7590503" cy="48099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200" b="0" i="0">
                <a:solidFill>
                  <a:srgbClr val="DD3C0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BE" sz="3000" b="1" dirty="0">
                <a:latin typeface="Proxima Soft" panose="02000506030000020004" pitchFamily="50" charset="0"/>
              </a:rPr>
              <a:t>Deux ordinateurs portables et une imprimante </a:t>
            </a:r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 bon de commande informatisé, </a:t>
            </a:r>
            <a:r>
              <a:rPr lang="fr-BE" sz="3000" b="1" dirty="0" err="1">
                <a:latin typeface="Proxima Soft" panose="02000506030000020004" pitchFamily="50" charset="0"/>
                <a:sym typeface="Wingdings" pitchFamily="2" charset="2"/>
              </a:rPr>
              <a:t>webshop</a:t>
            </a:r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 ou POS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Echantillons des produits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Catalogue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Flyers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Carte de visite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Décoration pour le stand: affiche, </a:t>
            </a:r>
            <a:b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</a:br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roll up, …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Petit matériel de bureau</a:t>
            </a:r>
          </a:p>
          <a:p>
            <a:r>
              <a:rPr lang="fr-BE" sz="3000" b="1" dirty="0">
                <a:latin typeface="Proxima Soft" panose="02000506030000020004" pitchFamily="50" charset="0"/>
                <a:sym typeface="Wingdings" pitchFamily="2" charset="2"/>
              </a:rPr>
              <a:t>Des fardes</a:t>
            </a:r>
          </a:p>
          <a:p>
            <a:endParaRPr lang="fr-BE" sz="3000" b="1" dirty="0">
              <a:latin typeface="Proxima Soft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4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01CE03-EA6A-4B2F-BDB5-9323292F4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63" r="809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7488621" y="3231931"/>
            <a:ext cx="4703379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Soft" panose="02000506030000020004" pitchFamily="50" charset="0"/>
                <a:cs typeface="+mj-cs"/>
              </a:rPr>
              <a:t>Services COFEP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8558" y="5707638"/>
            <a:ext cx="3747302" cy="791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4000" kern="1200" dirty="0">
                <a:solidFill>
                  <a:srgbClr val="DD3C07"/>
                </a:solidFill>
                <a:latin typeface="Proxima Soft" panose="02000506030000020004" pitchFamily="50" charset="0"/>
                <a:cs typeface="+mn-cs"/>
              </a:rPr>
              <a:t>www.cofep.be</a:t>
            </a:r>
          </a:p>
        </p:txBody>
      </p:sp>
    </p:spTree>
    <p:extLst>
      <p:ext uri="{BB962C8B-B14F-4D97-AF65-F5344CB8AC3E}">
        <p14:creationId xmlns:p14="http://schemas.microsoft.com/office/powerpoint/2010/main" val="379158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4118D8-FDFA-4B18-B821-E841AA44664F}"/>
              </a:ext>
            </a:extLst>
          </p:cNvPr>
          <p:cNvSpPr txBox="1">
            <a:spLocks/>
          </p:cNvSpPr>
          <p:nvPr/>
        </p:nvSpPr>
        <p:spPr>
          <a:xfrm>
            <a:off x="2666507" y="30753"/>
            <a:ext cx="8306293" cy="1709557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DD3C0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Services COFEP</a:t>
            </a:r>
          </a:p>
          <a:p>
            <a:pPr algn="ctr"/>
            <a:r>
              <a:rPr lang="fr-BE" sz="4500" dirty="0">
                <a:latin typeface="Proxima Soft" panose="02000506030000020004" pitchFamily="50" charset="0"/>
                <a:ea typeface="Cambria Math" pitchFamily="18" charset="0"/>
              </a:rPr>
              <a:t>www.cofep.be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6F3605-F67E-436B-BF69-206F3A5D7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53" t="11119" r="27666" b="6654"/>
          <a:stretch/>
        </p:blipFill>
        <p:spPr>
          <a:xfrm>
            <a:off x="465454" y="2566219"/>
            <a:ext cx="11261092" cy="255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3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E86EA0-C8D1-41D2-9C7D-3D342EA868C4}"/>
              </a:ext>
            </a:extLst>
          </p:cNvPr>
          <p:cNvSpPr/>
          <p:nvPr/>
        </p:nvSpPr>
        <p:spPr>
          <a:xfrm>
            <a:off x="2698955" y="0"/>
            <a:ext cx="8642555" cy="726831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Les foires: organisation</a:t>
            </a:r>
          </a:p>
        </p:txBody>
      </p:sp>
      <p:pic>
        <p:nvPicPr>
          <p:cNvPr id="6" name="Graphique 5" descr="Groupe">
            <a:extLst>
              <a:ext uri="{FF2B5EF4-FFF2-40B4-BE49-F238E27FC236}">
                <a16:creationId xmlns:a16="http://schemas.microsoft.com/office/drawing/2014/main" id="{1343EBB4-4D87-446B-9540-8235DCDF4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7302" y="639684"/>
            <a:ext cx="2098431" cy="2098431"/>
          </a:xfrm>
          <a:prstGeom prst="rect">
            <a:avLst/>
          </a:prstGeom>
        </p:spPr>
      </p:pic>
      <p:pic>
        <p:nvPicPr>
          <p:cNvPr id="7" name="Graphique 6" descr="Groupe">
            <a:extLst>
              <a:ext uri="{FF2B5EF4-FFF2-40B4-BE49-F238E27FC236}">
                <a16:creationId xmlns:a16="http://schemas.microsoft.com/office/drawing/2014/main" id="{BEA1D32D-205C-48DE-A212-70BF9523D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7301" y="2379784"/>
            <a:ext cx="2098431" cy="2098431"/>
          </a:xfrm>
          <a:prstGeom prst="rect">
            <a:avLst/>
          </a:prstGeom>
        </p:spPr>
      </p:pic>
      <p:pic>
        <p:nvPicPr>
          <p:cNvPr id="8" name="Graphique 7" descr="Groupe">
            <a:extLst>
              <a:ext uri="{FF2B5EF4-FFF2-40B4-BE49-F238E27FC236}">
                <a16:creationId xmlns:a16="http://schemas.microsoft.com/office/drawing/2014/main" id="{434E365E-ABE1-4DA7-9B32-605804BA9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5522" y="1086244"/>
            <a:ext cx="2098431" cy="20984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AA2FB5-185A-4EEC-8ABE-9B09C5128F55}"/>
              </a:ext>
            </a:extLst>
          </p:cNvPr>
          <p:cNvSpPr/>
          <p:nvPr/>
        </p:nvSpPr>
        <p:spPr>
          <a:xfrm>
            <a:off x="4134528" y="1266456"/>
            <a:ext cx="2306355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Achats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1B0B94-87C8-41FA-8640-B68AA550FF29}"/>
              </a:ext>
            </a:extLst>
          </p:cNvPr>
          <p:cNvSpPr/>
          <p:nvPr/>
        </p:nvSpPr>
        <p:spPr>
          <a:xfrm>
            <a:off x="4134528" y="3133533"/>
            <a:ext cx="2306355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Vente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5C36A3-8B88-4FD9-962E-B66FEAE55C80}"/>
              </a:ext>
            </a:extLst>
          </p:cNvPr>
          <p:cNvSpPr/>
          <p:nvPr/>
        </p:nvSpPr>
        <p:spPr>
          <a:xfrm>
            <a:off x="7256581" y="2936514"/>
            <a:ext cx="2696311" cy="590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BE" sz="36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Prospection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9ED8D5D-FA77-45B2-98D0-9BF876278547}"/>
              </a:ext>
            </a:extLst>
          </p:cNvPr>
          <p:cNvGrpSpPr/>
          <p:nvPr/>
        </p:nvGrpSpPr>
        <p:grpSpPr>
          <a:xfrm>
            <a:off x="834737" y="4903594"/>
            <a:ext cx="2856742" cy="1446820"/>
            <a:chOff x="834737" y="4903594"/>
            <a:chExt cx="2856742" cy="1446820"/>
          </a:xfrm>
        </p:grpSpPr>
        <p:pic>
          <p:nvPicPr>
            <p:cNvPr id="13" name="Graphique 12" descr="Téléphone à haut-parleur">
              <a:extLst>
                <a:ext uri="{FF2B5EF4-FFF2-40B4-BE49-F238E27FC236}">
                  <a16:creationId xmlns:a16="http://schemas.microsoft.com/office/drawing/2014/main" id="{9F32B87B-E798-4C15-B120-9FBD84DF3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737" y="4903594"/>
              <a:ext cx="1446820" cy="1446820"/>
            </a:xfrm>
            <a:prstGeom prst="rect">
              <a:avLst/>
            </a:prstGeom>
          </p:spPr>
        </p:pic>
        <p:pic>
          <p:nvPicPr>
            <p:cNvPr id="15" name="Graphique 14" descr="E-mail">
              <a:extLst>
                <a:ext uri="{FF2B5EF4-FFF2-40B4-BE49-F238E27FC236}">
                  <a16:creationId xmlns:a16="http://schemas.microsoft.com/office/drawing/2014/main" id="{607DBE42-C409-48DC-82FD-8DA05154A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281557" y="4903594"/>
              <a:ext cx="1409922" cy="140992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9AEE75C-5AA0-4B5D-A304-EDBD2A430C16}"/>
              </a:ext>
            </a:extLst>
          </p:cNvPr>
          <p:cNvSpPr/>
          <p:nvPr/>
        </p:nvSpPr>
        <p:spPr>
          <a:xfrm>
            <a:off x="3896795" y="5057788"/>
            <a:ext cx="4707943" cy="1255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S’annoncer aux autres EEP par mail ainsi que la promo du jour!</a:t>
            </a:r>
          </a:p>
        </p:txBody>
      </p:sp>
    </p:spTree>
    <p:extLst>
      <p:ext uri="{BB962C8B-B14F-4D97-AF65-F5344CB8AC3E}">
        <p14:creationId xmlns:p14="http://schemas.microsoft.com/office/powerpoint/2010/main" val="22207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E86EA0-C8D1-41D2-9C7D-3D342EA868C4}"/>
              </a:ext>
            </a:extLst>
          </p:cNvPr>
          <p:cNvSpPr/>
          <p:nvPr/>
        </p:nvSpPr>
        <p:spPr>
          <a:xfrm>
            <a:off x="2698955" y="0"/>
            <a:ext cx="8642555" cy="1148862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Les foires: organisation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Achats pour le compte de l'amicale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AEE75C-5AA0-4B5D-A304-EDBD2A430C16}"/>
              </a:ext>
            </a:extLst>
          </p:cNvPr>
          <p:cNvSpPr/>
          <p:nvPr/>
        </p:nvSpPr>
        <p:spPr>
          <a:xfrm>
            <a:off x="1845257" y="1477610"/>
            <a:ext cx="7591820" cy="40954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 budget de € 2 500,00 est viré automatiquement sur le compte de l'Amicale de l'EVI en fonction du nombre d'élève déclaré.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endParaRPr lang="fr-BE" sz="28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10 élèves X € 2 500,00 = € 25 000,00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endParaRPr lang="fr-BE" sz="28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S'il y a € 5 000,00 sur le compte, le versement sera de € 20 000,00.</a:t>
            </a:r>
          </a:p>
        </p:txBody>
      </p:sp>
    </p:spTree>
    <p:extLst>
      <p:ext uri="{BB962C8B-B14F-4D97-AF65-F5344CB8AC3E}">
        <p14:creationId xmlns:p14="http://schemas.microsoft.com/office/powerpoint/2010/main" val="271477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E86EA0-C8D1-41D2-9C7D-3D342EA868C4}"/>
              </a:ext>
            </a:extLst>
          </p:cNvPr>
          <p:cNvSpPr/>
          <p:nvPr/>
        </p:nvSpPr>
        <p:spPr>
          <a:xfrm>
            <a:off x="2698955" y="0"/>
            <a:ext cx="8642555" cy="1148862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Les foires: organisation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Achats pour le compte de l'entreprise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AEE75C-5AA0-4B5D-A304-EDBD2A430C16}"/>
              </a:ext>
            </a:extLst>
          </p:cNvPr>
          <p:cNvSpPr/>
          <p:nvPr/>
        </p:nvSpPr>
        <p:spPr>
          <a:xfrm>
            <a:off x="1845257" y="2846879"/>
            <a:ext cx="7591820" cy="12557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Le budget est déterminé par les enseignants et sera payé UNIQUEMENT à l'aide du compte entreprise!!!</a:t>
            </a:r>
          </a:p>
        </p:txBody>
      </p:sp>
    </p:spTree>
    <p:extLst>
      <p:ext uri="{BB962C8B-B14F-4D97-AF65-F5344CB8AC3E}">
        <p14:creationId xmlns:p14="http://schemas.microsoft.com/office/powerpoint/2010/main" val="1031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E86EA0-C8D1-41D2-9C7D-3D342EA868C4}"/>
              </a:ext>
            </a:extLst>
          </p:cNvPr>
          <p:cNvSpPr/>
          <p:nvPr/>
        </p:nvSpPr>
        <p:spPr>
          <a:xfrm>
            <a:off x="2698955" y="179340"/>
            <a:ext cx="8642555" cy="656492"/>
          </a:xfrm>
          <a:prstGeom prst="rect">
            <a:avLst/>
          </a:prstGeom>
          <a:ln w="19050" cmpd="thickThin">
            <a:noFill/>
          </a:ln>
        </p:spPr>
        <p:txBody>
          <a:bodyPr vert="horz" lIns="91440" tIns="45720" rIns="91440" bIns="45720" rtlCol="0" anchor="t">
            <a:normAutofit fontScale="97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BE" sz="40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Maintenant, à vous de jouer!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AEEF34-354C-40A2-A95C-61E89D097421}"/>
              </a:ext>
            </a:extLst>
          </p:cNvPr>
          <p:cNvSpPr/>
          <p:nvPr/>
        </p:nvSpPr>
        <p:spPr>
          <a:xfrm>
            <a:off x="1834064" y="1710030"/>
            <a:ext cx="5985229" cy="34481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Mais vous n’êtes pas seul!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Par mail ou par téléphone, une info,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un rendez-vous</a:t>
            </a:r>
            <a:b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</a:br>
            <a:endParaRPr lang="fr-BE" sz="28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N’HESITEZ PAS!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fr-BE" sz="2800" b="1" dirty="0">
              <a:solidFill>
                <a:srgbClr val="DD3C07"/>
              </a:solidFill>
              <a:latin typeface="Proxima Soft" panose="02000506030000020004" pitchFamily="50" charset="0"/>
              <a:ea typeface="Cambria Math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BE" sz="2800" b="1" dirty="0">
                <a:solidFill>
                  <a:srgbClr val="DD3C07"/>
                </a:solidFill>
                <a:latin typeface="Proxima Soft" panose="02000506030000020004" pitchFamily="50" charset="0"/>
                <a:ea typeface="Cambria Math" pitchFamily="18" charset="0"/>
                <a:cs typeface="Arial" panose="020B0604020202020204" pitchFamily="34" charset="0"/>
              </a:rPr>
              <a:t>Je suis là pour vous aider!</a:t>
            </a:r>
          </a:p>
        </p:txBody>
      </p:sp>
      <p:pic>
        <p:nvPicPr>
          <p:cNvPr id="1026" name="Picture 2" descr="RÃ©sultat de recherche d'images pour &quot;we can do it&quot;">
            <a:extLst>
              <a:ext uri="{FF2B5EF4-FFF2-40B4-BE49-F238E27FC236}">
                <a16:creationId xmlns:a16="http://schemas.microsoft.com/office/drawing/2014/main" id="{EADA10F2-932D-4C53-BC0E-08031FDE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598" y="1704938"/>
            <a:ext cx="3449402" cy="344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93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A331EB1-4373-594A-9204-8873424B0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77737" y="5985289"/>
            <a:ext cx="2818141" cy="365125"/>
          </a:xfrm>
        </p:spPr>
        <p:txBody>
          <a:bodyPr/>
          <a:lstStyle/>
          <a:p>
            <a:r>
              <a:rPr lang="nl-BE"/>
              <a:t>www.cofep.be</a:t>
            </a:r>
            <a:endParaRPr lang="nl-BE" dirty="0"/>
          </a:p>
        </p:txBody>
      </p:sp>
      <p:pic>
        <p:nvPicPr>
          <p:cNvPr id="6" name="Picture 2" descr="RÃ©sultat de recherche d'images pour &quot;merci de votre attention&quot;">
            <a:extLst>
              <a:ext uri="{FF2B5EF4-FFF2-40B4-BE49-F238E27FC236}">
                <a16:creationId xmlns:a16="http://schemas.microsoft.com/office/drawing/2014/main" id="{2AAF8C09-4D96-4ECE-B93F-DAC0927AD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4" t="1709" r="31717" b="77382"/>
          <a:stretch/>
        </p:blipFill>
        <p:spPr bwMode="auto">
          <a:xfrm>
            <a:off x="4617793" y="301470"/>
            <a:ext cx="1460056" cy="113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Ã©sultat de recherche d'images pour &quot;merci de votre attention&quot;">
            <a:extLst>
              <a:ext uri="{FF2B5EF4-FFF2-40B4-BE49-F238E27FC236}">
                <a16:creationId xmlns:a16="http://schemas.microsoft.com/office/drawing/2014/main" id="{47824CFE-3C3A-43DA-88D9-E34E2320EB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43" b="14802"/>
          <a:stretch/>
        </p:blipFill>
        <p:spPr bwMode="auto">
          <a:xfrm>
            <a:off x="2335256" y="1877545"/>
            <a:ext cx="6025131" cy="372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61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1066</Words>
  <Application>Microsoft Office PowerPoint</Application>
  <PresentationFormat>Grand écran</PresentationFormat>
  <Paragraphs>238</Paragraphs>
  <Slides>41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Proxima Soft</vt:lpstr>
      <vt:lpstr>Wingdings</vt:lpstr>
      <vt:lpstr>Kantoorthema</vt:lpstr>
      <vt:lpstr>  Start To Practice 2019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au  Start To Practice 2019</dc:title>
  <dc:creator>Morad Tamir</dc:creator>
  <cp:lastModifiedBy>Morad Tamir</cp:lastModifiedBy>
  <cp:revision>37</cp:revision>
  <cp:lastPrinted>2019-05-15T08:00:16Z</cp:lastPrinted>
  <dcterms:created xsi:type="dcterms:W3CDTF">2019-04-02T08:14:58Z</dcterms:created>
  <dcterms:modified xsi:type="dcterms:W3CDTF">2019-05-15T09:19:33Z</dcterms:modified>
</cp:coreProperties>
</file>